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7" r:id="rId2"/>
    <p:sldId id="314" r:id="rId3"/>
    <p:sldId id="316" r:id="rId4"/>
    <p:sldId id="258" r:id="rId5"/>
    <p:sldId id="333" r:id="rId6"/>
    <p:sldId id="332" r:id="rId7"/>
    <p:sldId id="259" r:id="rId8"/>
    <p:sldId id="260" r:id="rId9"/>
    <p:sldId id="261" r:id="rId10"/>
    <p:sldId id="334" r:id="rId11"/>
    <p:sldId id="335" r:id="rId12"/>
    <p:sldId id="337" r:id="rId13"/>
    <p:sldId id="338" r:id="rId14"/>
    <p:sldId id="336" r:id="rId15"/>
    <p:sldId id="277" r:id="rId16"/>
    <p:sldId id="324" r:id="rId17"/>
    <p:sldId id="293" r:id="rId18"/>
    <p:sldId id="294" r:id="rId19"/>
    <p:sldId id="339" r:id="rId20"/>
    <p:sldId id="325" r:id="rId21"/>
    <p:sldId id="326" r:id="rId22"/>
    <p:sldId id="327" r:id="rId23"/>
    <p:sldId id="328" r:id="rId24"/>
    <p:sldId id="329" r:id="rId25"/>
    <p:sldId id="330" r:id="rId26"/>
    <p:sldId id="278" r:id="rId27"/>
    <p:sldId id="285" r:id="rId28"/>
    <p:sldId id="286" r:id="rId29"/>
    <p:sldId id="291" r:id="rId30"/>
    <p:sldId id="296" r:id="rId31"/>
    <p:sldId id="303" r:id="rId32"/>
    <p:sldId id="304" r:id="rId33"/>
    <p:sldId id="331" r:id="rId34"/>
    <p:sldId id="305" r:id="rId35"/>
    <p:sldId id="323" r:id="rId36"/>
    <p:sldId id="317" r:id="rId37"/>
    <p:sldId id="34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32" autoAdjust="0"/>
    <p:restoredTop sz="94660"/>
  </p:normalViewPr>
  <p:slideViewPr>
    <p:cSldViewPr snapToGrid="0">
      <p:cViewPr varScale="1">
        <p:scale>
          <a:sx n="71" d="100"/>
          <a:sy n="71" d="100"/>
        </p:scale>
        <p:origin x="7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F679FC-52D6-4242-B6AB-A76AFE529F6D}" type="datetimeFigureOut">
              <a:rPr lang="en-IN" smtClean="0"/>
              <a:t>25-10-2023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B65CB0-A64E-489F-B7AF-752238BAAD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8452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196806-87CB-47D9-AFCC-79AFDE32FCA5}" type="slidenum">
              <a:rPr lang="en-GB"/>
              <a:pPr/>
              <a:t>15</a:t>
            </a:fld>
            <a:endParaRPr lang="en-GB"/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45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F310FF-009C-4CE5-869C-50460CFF1195}" type="slidenum">
              <a:rPr lang="en-GB"/>
              <a:pPr/>
              <a:t>17</a:t>
            </a:fld>
            <a:endParaRPr lang="en-GB"/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531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FC3745-3C0F-4F23-8254-AD7959B5E9A5}" type="slidenum">
              <a:rPr lang="en-GB"/>
              <a:pPr/>
              <a:t>18</a:t>
            </a:fld>
            <a:endParaRPr lang="en-GB"/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09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6B53AF-37DC-4525-AF06-79F7B14466C1}" type="slidenum">
              <a:rPr lang="en-GB"/>
              <a:pPr/>
              <a:t>26</a:t>
            </a:fld>
            <a:endParaRPr lang="en-GB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5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E2A076-E827-434A-B477-3466C26A7EF4}" type="slidenum">
              <a:rPr lang="en-GB"/>
              <a:pPr/>
              <a:t>27</a:t>
            </a:fld>
            <a:endParaRPr lang="en-GB"/>
          </a:p>
        </p:txBody>
      </p:sp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570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CD973D-0ABE-4297-B8A2-5742D0278211}" type="slidenum">
              <a:rPr lang="en-GB"/>
              <a:pPr/>
              <a:t>28</a:t>
            </a:fld>
            <a:endParaRPr lang="en-GB"/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01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070A09-0C18-40E6-8989-8CA7802EBB6C}" type="slidenum">
              <a:rPr lang="en-GB"/>
              <a:pPr/>
              <a:t>29</a:t>
            </a:fld>
            <a:endParaRPr lang="en-GB"/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987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EA654-C308-411B-BAA0-8496D27EA307}" type="datetimeFigureOut">
              <a:rPr lang="en-IN" smtClean="0"/>
              <a:t>25-10-2023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27BB4-7A45-46AE-9FD1-26470F129D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4096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EA654-C308-411B-BAA0-8496D27EA307}" type="datetimeFigureOut">
              <a:rPr lang="en-IN" smtClean="0"/>
              <a:t>25-10-2023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27BB4-7A45-46AE-9FD1-26470F129D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9758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EA654-C308-411B-BAA0-8496D27EA307}" type="datetimeFigureOut">
              <a:rPr lang="en-IN" smtClean="0"/>
              <a:t>25-10-2023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27BB4-7A45-46AE-9FD1-26470F129D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2604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EA654-C308-411B-BAA0-8496D27EA307}" type="datetimeFigureOut">
              <a:rPr lang="en-IN" smtClean="0"/>
              <a:t>25-10-2023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27BB4-7A45-46AE-9FD1-26470F129D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3703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EA654-C308-411B-BAA0-8496D27EA307}" type="datetimeFigureOut">
              <a:rPr lang="en-IN" smtClean="0"/>
              <a:t>25-10-2023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27BB4-7A45-46AE-9FD1-26470F129D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5146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EA654-C308-411B-BAA0-8496D27EA307}" type="datetimeFigureOut">
              <a:rPr lang="en-IN" smtClean="0"/>
              <a:t>25-10-2023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27BB4-7A45-46AE-9FD1-26470F129D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0044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EA654-C308-411B-BAA0-8496D27EA307}" type="datetimeFigureOut">
              <a:rPr lang="en-IN" smtClean="0"/>
              <a:t>25-10-2023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27BB4-7A45-46AE-9FD1-26470F129D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0873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EA654-C308-411B-BAA0-8496D27EA307}" type="datetimeFigureOut">
              <a:rPr lang="en-IN" smtClean="0"/>
              <a:t>25-10-2023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27BB4-7A45-46AE-9FD1-26470F129D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143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EA654-C308-411B-BAA0-8496D27EA307}" type="datetimeFigureOut">
              <a:rPr lang="en-IN" smtClean="0"/>
              <a:t>25-10-2023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27BB4-7A45-46AE-9FD1-26470F129D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520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EA654-C308-411B-BAA0-8496D27EA307}" type="datetimeFigureOut">
              <a:rPr lang="en-IN" smtClean="0"/>
              <a:t>25-10-2023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27BB4-7A45-46AE-9FD1-26470F129D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4590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EA654-C308-411B-BAA0-8496D27EA307}" type="datetimeFigureOut">
              <a:rPr lang="en-IN" smtClean="0"/>
              <a:t>25-10-2023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27BB4-7A45-46AE-9FD1-26470F129D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8643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EA654-C308-411B-BAA0-8496D27EA307}" type="datetimeFigureOut">
              <a:rPr lang="en-IN" smtClean="0"/>
              <a:t>25-10-2023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027BB4-7A45-46AE-9FD1-26470F129D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9444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nterview Skill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" t="42497" r="4329"/>
          <a:stretch/>
        </p:blipFill>
        <p:spPr bwMode="auto">
          <a:xfrm>
            <a:off x="792045" y="2192004"/>
            <a:ext cx="10769270" cy="3765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1" y="351214"/>
            <a:ext cx="12191999" cy="1470025"/>
          </a:xfrm>
        </p:spPr>
        <p:txBody>
          <a:bodyPr/>
          <a:lstStyle/>
          <a:p>
            <a:pPr algn="ctr"/>
            <a:r>
              <a:rPr lang="en-US" sz="44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AB_Reginet" panose="00000400000000000000" pitchFamily="2" charset="0"/>
              </a:rPr>
              <a:t>Interview </a:t>
            </a:r>
            <a:br>
              <a:rPr lang="en-US" sz="44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AB_Reginet" panose="00000400000000000000" pitchFamily="2" charset="0"/>
              </a:rPr>
            </a:br>
            <a:r>
              <a:rPr lang="en-US" sz="44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AB_Reginet" panose="00000400000000000000" pitchFamily="2" charset="0"/>
              </a:rPr>
              <a:t>Skills and Techniques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24331A-75E7-4231-BDF8-E79F52C993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44753" y="5640288"/>
            <a:ext cx="3644153" cy="633786"/>
          </a:xfrm>
        </p:spPr>
        <p:txBody>
          <a:bodyPr>
            <a:noAutofit/>
          </a:bodyPr>
          <a:lstStyle/>
          <a:p>
            <a:pPr algn="l"/>
            <a:r>
              <a:rPr lang="en-US" sz="3000" b="1" dirty="0">
                <a:latin typeface="+mj-lt"/>
              </a:rPr>
              <a:t>ASSISTANT PROFESSOR</a:t>
            </a:r>
          </a:p>
          <a:p>
            <a:pPr algn="l"/>
            <a:r>
              <a:rPr lang="en-US" sz="3000" b="1" dirty="0">
                <a:latin typeface="+mj-lt"/>
              </a:rPr>
              <a:t>Mr. Sahil Gaba</a:t>
            </a:r>
            <a:endParaRPr lang="en-IN" sz="3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3126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30AA8-A958-457E-B77E-091CA28BFE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2704" y="494366"/>
            <a:ext cx="5513296" cy="4351338"/>
          </a:xfrm>
        </p:spPr>
        <p:txBody>
          <a:bodyPr/>
          <a:lstStyle/>
          <a:p>
            <a:r>
              <a:rPr lang="en-US" b="1" dirty="0"/>
              <a:t>Prepare for Common Questions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Practice answers for common interview questions.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Use the STAR method (Situation, Task, Action, Result).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4508B0-76EC-474C-8DE3-28F48CE5DD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255" r="15622" b="16401"/>
          <a:stretch/>
        </p:blipFill>
        <p:spPr>
          <a:xfrm>
            <a:off x="5983941" y="138686"/>
            <a:ext cx="5688106" cy="27793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A42964-EC28-4EF8-B84F-AF50FD080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70" y="3133165"/>
            <a:ext cx="11111060" cy="35861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419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B29101-8DF8-4040-90FC-EB31790E9E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96"/>
          <a:stretch/>
        </p:blipFill>
        <p:spPr>
          <a:xfrm>
            <a:off x="354106" y="2415192"/>
            <a:ext cx="5849470" cy="39183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DB7467-6823-40C9-A439-08DB778FE4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3"/>
          <a:stretch/>
        </p:blipFill>
        <p:spPr>
          <a:xfrm>
            <a:off x="6096000" y="747756"/>
            <a:ext cx="5849470" cy="5003992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E87CE01F-8249-4BD5-AC6B-CACB08131F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2671" y="524435"/>
            <a:ext cx="3908612" cy="1325563"/>
          </a:xfrm>
        </p:spPr>
        <p:txBody>
          <a:bodyPr/>
          <a:lstStyle/>
          <a:p>
            <a:pPr algn="ctr"/>
            <a:r>
              <a:rPr lang="en-US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Rounded MT Bold" panose="020F0704030504030204" pitchFamily="34" charset="0"/>
              </a:rPr>
              <a:t>Grooming</a:t>
            </a: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D22C91C3-8CD0-453C-A338-CB1F7DB55564}"/>
              </a:ext>
            </a:extLst>
          </p:cNvPr>
          <p:cNvSpPr/>
          <p:nvPr/>
        </p:nvSpPr>
        <p:spPr>
          <a:xfrm>
            <a:off x="779929" y="1849998"/>
            <a:ext cx="4491318" cy="4571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6488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E0E78E-90E5-4138-B86E-4C6A8878C7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927"/>
          <a:stretch/>
        </p:blipFill>
        <p:spPr>
          <a:xfrm>
            <a:off x="1398494" y="1028139"/>
            <a:ext cx="9722224" cy="480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99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7DC9AC-2228-4D82-9271-C6BD0FCBE7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59"/>
          <a:stretch/>
        </p:blipFill>
        <p:spPr>
          <a:xfrm>
            <a:off x="1223682" y="1007969"/>
            <a:ext cx="10139082" cy="484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17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152A38-D974-492A-A103-05297CE26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56"/>
          <a:stretch/>
        </p:blipFill>
        <p:spPr>
          <a:xfrm>
            <a:off x="820270" y="887506"/>
            <a:ext cx="6710082" cy="425817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B9FD332-D39C-4198-916A-C6173794A623}"/>
              </a:ext>
            </a:extLst>
          </p:cNvPr>
          <p:cNvGrpSpPr/>
          <p:nvPr/>
        </p:nvGrpSpPr>
        <p:grpSpPr>
          <a:xfrm>
            <a:off x="9306315" y="3016595"/>
            <a:ext cx="3280131" cy="4110346"/>
            <a:chOff x="10025292" y="3344270"/>
            <a:chExt cx="2885684" cy="392958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95F10FF-F026-4847-92C2-EC8E11285EF6}"/>
                </a:ext>
              </a:extLst>
            </p:cNvPr>
            <p:cNvSpPr/>
            <p:nvPr/>
          </p:nvSpPr>
          <p:spPr>
            <a:xfrm rot="2256813">
              <a:off x="10122079" y="4463420"/>
              <a:ext cx="2788897" cy="281043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0BE8F963-37FE-42FF-9F94-9F425D7A7450}"/>
                </a:ext>
              </a:extLst>
            </p:cNvPr>
            <p:cNvSpPr/>
            <p:nvPr/>
          </p:nvSpPr>
          <p:spPr>
            <a:xfrm rot="18116335">
              <a:off x="10642468" y="3364441"/>
              <a:ext cx="1748118" cy="1707776"/>
            </a:xfrm>
            <a:prstGeom prst="pentag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Cross 7">
              <a:extLst>
                <a:ext uri="{FF2B5EF4-FFF2-40B4-BE49-F238E27FC236}">
                  <a16:creationId xmlns:a16="http://schemas.microsoft.com/office/drawing/2014/main" id="{DC8459A7-FDB4-4FE9-8D25-114363D510C1}"/>
                </a:ext>
              </a:extLst>
            </p:cNvPr>
            <p:cNvSpPr/>
            <p:nvPr/>
          </p:nvSpPr>
          <p:spPr>
            <a:xfrm rot="18677134">
              <a:off x="10000702" y="6033352"/>
              <a:ext cx="1175767" cy="1126588"/>
            </a:xfrm>
            <a:prstGeom prst="plus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2886426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267 Preparation Key To Success Stock Photos - Free &amp; Royalty-Free Stock  Photos from Dreamstime">
            <a:extLst>
              <a:ext uri="{FF2B5EF4-FFF2-40B4-BE49-F238E27FC236}">
                <a16:creationId xmlns:a16="http://schemas.microsoft.com/office/drawing/2014/main" id="{B7C26E62-2550-4832-9238-DE021C252F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4" t="10108" r="15823" b="13217"/>
          <a:stretch/>
        </p:blipFill>
        <p:spPr bwMode="auto">
          <a:xfrm>
            <a:off x="1411941" y="1008531"/>
            <a:ext cx="6037729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03B341-8FA0-4E9E-95B0-4C12A23ED48B}"/>
              </a:ext>
            </a:extLst>
          </p:cNvPr>
          <p:cNvSpPr txBox="1"/>
          <p:nvPr/>
        </p:nvSpPr>
        <p:spPr>
          <a:xfrm>
            <a:off x="8740588" y="1843950"/>
            <a:ext cx="258631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“Prepare yourself and own that interview.”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2305089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rial Rounded MT Bold" panose="020F0704030504030204" pitchFamily="34" charset="0"/>
              </a:rPr>
              <a:t>Types of Interviews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905000"/>
            <a:ext cx="6229082" cy="4724400"/>
          </a:xfrm>
        </p:spPr>
        <p:txBody>
          <a:bodyPr/>
          <a:lstStyle/>
          <a:p>
            <a:r>
              <a:rPr lang="en-US" sz="3200" dirty="0">
                <a:latin typeface="Arial Rounded MT Bold" panose="020F0704030504030204" pitchFamily="34" charset="0"/>
              </a:rPr>
              <a:t>Basic/traditional interview</a:t>
            </a:r>
          </a:p>
          <a:p>
            <a:r>
              <a:rPr lang="en-US" sz="3200" dirty="0">
                <a:latin typeface="Arial Rounded MT Bold" panose="020F0704030504030204" pitchFamily="34" charset="0"/>
              </a:rPr>
              <a:t>Telephone interview</a:t>
            </a:r>
          </a:p>
          <a:p>
            <a:r>
              <a:rPr lang="en-US" sz="3200" dirty="0">
                <a:latin typeface="Arial Rounded MT Bold" panose="020F0704030504030204" pitchFamily="34" charset="0"/>
              </a:rPr>
              <a:t>Group interview</a:t>
            </a:r>
          </a:p>
          <a:p>
            <a:r>
              <a:rPr lang="en-US" sz="3200" dirty="0">
                <a:latin typeface="Arial Rounded MT Bold" panose="020F0704030504030204" pitchFamily="34" charset="0"/>
              </a:rPr>
              <a:t>Interview during a meal or social occasion</a:t>
            </a:r>
          </a:p>
          <a:p>
            <a:r>
              <a:rPr lang="en-US" sz="3200" dirty="0">
                <a:latin typeface="Arial Rounded MT Bold" panose="020F0704030504030204" pitchFamily="34" charset="0"/>
              </a:rPr>
              <a:t>Serial interview</a:t>
            </a:r>
          </a:p>
        </p:txBody>
      </p:sp>
      <p:pic>
        <p:nvPicPr>
          <p:cNvPr id="12292" name="Picture 4" descr="MCj0294951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988" y="2281518"/>
            <a:ext cx="3048000" cy="304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721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1026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 Rounded MT Bold" panose="020F0704030504030204" pitchFamily="34" charset="0"/>
              </a:rPr>
              <a:t>Telephone Interviews</a:t>
            </a:r>
          </a:p>
        </p:txBody>
      </p:sp>
      <p:sp>
        <p:nvSpPr>
          <p:cNvPr id="96259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Arial Rounded MT Bold" panose="020F0704030504030204" pitchFamily="34" charset="0"/>
              </a:rPr>
              <a:t>Prepare as thoroughly as for ‘real’ interview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Arial Rounded MT Bold" panose="020F0704030504030204" pitchFamily="34" charset="0"/>
              </a:rPr>
              <a:t>Select comfortable, private, quiet  place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Arial Rounded MT Bold" panose="020F0704030504030204" pitchFamily="34" charset="0"/>
              </a:rPr>
              <a:t>Have copy of CV and company information 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Arial Rounded MT Bold" panose="020F0704030504030204" pitchFamily="34" charset="0"/>
              </a:rPr>
              <a:t>Have pen and paper at hand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Arial Rounded MT Bold" panose="020F0704030504030204" pitchFamily="34" charset="0"/>
              </a:rPr>
              <a:t>Prepare for usual interview questions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Arial Rounded MT Bold" panose="020F0704030504030204" pitchFamily="34" charset="0"/>
              </a:rPr>
              <a:t>Practice on phone</a:t>
            </a:r>
          </a:p>
          <a:p>
            <a:pPr lvl="1">
              <a:lnSpc>
                <a:spcPct val="90000"/>
              </a:lnSpc>
            </a:pPr>
            <a:r>
              <a:rPr lang="en-US" sz="2000" i="1" dirty="0">
                <a:latin typeface="Arial Rounded MT Bold" panose="020F0704030504030204" pitchFamily="34" charset="0"/>
              </a:rPr>
              <a:t>Record answers</a:t>
            </a:r>
          </a:p>
          <a:p>
            <a:pPr lvl="1">
              <a:lnSpc>
                <a:spcPct val="90000"/>
              </a:lnSpc>
            </a:pPr>
            <a:r>
              <a:rPr lang="en-US" sz="2000" i="1" dirty="0">
                <a:latin typeface="Arial Rounded MT Bold" panose="020F0704030504030204" pitchFamily="34" charset="0"/>
              </a:rPr>
              <a:t>Try  standing</a:t>
            </a:r>
          </a:p>
          <a:p>
            <a:pPr lvl="1">
              <a:lnSpc>
                <a:spcPct val="90000"/>
              </a:lnSpc>
            </a:pPr>
            <a:r>
              <a:rPr lang="en-US" sz="2000" i="1" dirty="0">
                <a:latin typeface="Arial Rounded MT Bold" panose="020F0704030504030204" pitchFamily="34" charset="0"/>
              </a:rPr>
              <a:t>Smile and use gestures</a:t>
            </a:r>
          </a:p>
          <a:p>
            <a:pPr lvl="1">
              <a:lnSpc>
                <a:spcPct val="90000"/>
              </a:lnSpc>
            </a:pPr>
            <a:r>
              <a:rPr lang="en-US" sz="2000" i="1" dirty="0">
                <a:latin typeface="Arial Rounded MT Bold" panose="020F0704030504030204" pitchFamily="34" charset="0"/>
              </a:rPr>
              <a:t>Avoid monotones</a:t>
            </a:r>
            <a:endParaRPr lang="en-US" dirty="0">
              <a:latin typeface="Arial Rounded MT Bold" panose="020F07040305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Arial Rounded MT Bold" panose="020F0704030504030204" pitchFamily="34" charset="0"/>
              </a:rPr>
              <a:t>Be yourself</a:t>
            </a:r>
          </a:p>
        </p:txBody>
      </p:sp>
    </p:spTree>
    <p:extLst>
      <p:ext uri="{BB962C8B-B14F-4D97-AF65-F5344CB8AC3E}">
        <p14:creationId xmlns:p14="http://schemas.microsoft.com/office/powerpoint/2010/main" val="3250420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E">
                <a:latin typeface="Arial Rounded MT Bold" panose="020F0704030504030204" pitchFamily="34" charset="0"/>
              </a:rPr>
              <a:t>Other Types  Of Interviews</a:t>
            </a:r>
          </a:p>
        </p:txBody>
      </p:sp>
      <p:sp>
        <p:nvSpPr>
          <p:cNvPr id="5837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2209800" y="1828800"/>
            <a:ext cx="7772400" cy="4267200"/>
          </a:xfrm>
        </p:spPr>
        <p:txBody>
          <a:bodyPr>
            <a:normAutofit lnSpcReduction="10000"/>
          </a:bodyPr>
          <a:lstStyle/>
          <a:p>
            <a:r>
              <a:rPr lang="en-IE" sz="2400" dirty="0">
                <a:latin typeface="Arial Rounded MT Bold" panose="020F0704030504030204" pitchFamily="34" charset="0"/>
              </a:rPr>
              <a:t>Rotating</a:t>
            </a:r>
          </a:p>
          <a:p>
            <a:pPr lvl="1"/>
            <a:r>
              <a:rPr lang="en-IE" sz="2000" dirty="0">
                <a:latin typeface="Arial Rounded MT Bold" panose="020F0704030504030204" pitchFamily="34" charset="0"/>
              </a:rPr>
              <a:t>Like one-to-one with different interviewers</a:t>
            </a:r>
            <a:endParaRPr lang="en-IE" dirty="0">
              <a:latin typeface="Arial Rounded MT Bold" panose="020F0704030504030204" pitchFamily="34" charset="0"/>
            </a:endParaRPr>
          </a:p>
          <a:p>
            <a:r>
              <a:rPr lang="en-IE" sz="2400" dirty="0">
                <a:latin typeface="Arial Rounded MT Bold" panose="020F0704030504030204" pitchFamily="34" charset="0"/>
              </a:rPr>
              <a:t>Group</a:t>
            </a:r>
          </a:p>
          <a:p>
            <a:pPr lvl="1"/>
            <a:r>
              <a:rPr lang="en-IE" sz="2000" dirty="0">
                <a:latin typeface="Arial Rounded MT Bold" panose="020F0704030504030204" pitchFamily="34" charset="0"/>
              </a:rPr>
              <a:t>6-8 candidates</a:t>
            </a:r>
            <a:endParaRPr lang="en-IE" dirty="0">
              <a:latin typeface="Arial Rounded MT Bold" panose="020F0704030504030204" pitchFamily="34" charset="0"/>
            </a:endParaRPr>
          </a:p>
          <a:p>
            <a:pPr lvl="1"/>
            <a:r>
              <a:rPr lang="en-IE" sz="2000" dirty="0">
                <a:latin typeface="Arial Rounded MT Bold" panose="020F0704030504030204" pitchFamily="34" charset="0"/>
              </a:rPr>
              <a:t>Group observed while discussing topic</a:t>
            </a:r>
          </a:p>
          <a:p>
            <a:pPr lvl="1"/>
            <a:r>
              <a:rPr lang="en-IE" sz="2000" dirty="0">
                <a:latin typeface="Arial Rounded MT Bold" panose="020F0704030504030204" pitchFamily="34" charset="0"/>
              </a:rPr>
              <a:t>Be aware of group interaction</a:t>
            </a:r>
          </a:p>
          <a:p>
            <a:r>
              <a:rPr lang="en-IE" sz="2400" dirty="0">
                <a:latin typeface="Arial Rounded MT Bold" panose="020F0704030504030204" pitchFamily="34" charset="0"/>
              </a:rPr>
              <a:t>Panel</a:t>
            </a:r>
          </a:p>
          <a:p>
            <a:pPr lvl="1"/>
            <a:r>
              <a:rPr lang="en-IE" sz="2000" dirty="0">
                <a:latin typeface="Arial Rounded MT Bold" panose="020F0704030504030204" pitchFamily="34" charset="0"/>
              </a:rPr>
              <a:t>2-5 interviewers, or as many as 13!!</a:t>
            </a:r>
          </a:p>
          <a:p>
            <a:pPr lvl="1"/>
            <a:r>
              <a:rPr lang="en-IE" sz="2000" dirty="0">
                <a:latin typeface="Arial Rounded MT Bold" panose="020F0704030504030204" pitchFamily="34" charset="0"/>
              </a:rPr>
              <a:t>Try to identify different roles</a:t>
            </a:r>
          </a:p>
          <a:p>
            <a:pPr lvl="1"/>
            <a:r>
              <a:rPr lang="en-IE" sz="2000" dirty="0">
                <a:latin typeface="Arial Rounded MT Bold" panose="020F0704030504030204" pitchFamily="34" charset="0"/>
              </a:rPr>
              <a:t>Respond to interviewer, include others through eye contact</a:t>
            </a:r>
          </a:p>
          <a:p>
            <a:pPr lvl="1"/>
            <a:r>
              <a:rPr lang="en-IE" sz="2000" dirty="0">
                <a:latin typeface="Arial Rounded MT Bold" panose="020F0704030504030204" pitchFamily="34" charset="0"/>
              </a:rPr>
              <a:t>May involve presentation</a:t>
            </a:r>
          </a:p>
          <a:p>
            <a:pPr lvl="1"/>
            <a:endParaRPr lang="en-IE" sz="20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070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CAC72-E7D8-43AE-9F66-452A6397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100604"/>
          </a:xfrm>
        </p:spPr>
        <p:txBody>
          <a:bodyPr/>
          <a:lstStyle/>
          <a:p>
            <a:r>
              <a:rPr lang="en-US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ETIQUETTES:</a:t>
            </a:r>
            <a:endParaRPr lang="en-IN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9D37A-692C-4EBD-AB8E-88ACE815A3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sz="3000" dirty="0"/>
              <a:t>Online Interview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4D37EE-8DCB-4C21-9EF6-E870EDF11A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IN" sz="2400" b="1" dirty="0"/>
              <a:t>Technical Setup</a:t>
            </a:r>
          </a:p>
          <a:p>
            <a:r>
              <a:rPr lang="en-IN" sz="2400" b="1" dirty="0"/>
              <a:t>Background and Lighting</a:t>
            </a:r>
          </a:p>
          <a:p>
            <a:r>
              <a:rPr lang="en-IN" sz="2400" b="1" dirty="0"/>
              <a:t>Dress Professionally</a:t>
            </a:r>
          </a:p>
          <a:p>
            <a:r>
              <a:rPr lang="en-IN" sz="2400" b="1" dirty="0"/>
              <a:t>Eye Contact</a:t>
            </a:r>
          </a:p>
          <a:p>
            <a:r>
              <a:rPr lang="en-IN" sz="2400" b="1" dirty="0"/>
              <a:t>Mute When Not Speaking</a:t>
            </a:r>
          </a:p>
          <a:p>
            <a:r>
              <a:rPr lang="en-IN" sz="2400" b="1" dirty="0"/>
              <a:t>Prepared Materials</a:t>
            </a:r>
          </a:p>
          <a:p>
            <a:r>
              <a:rPr lang="en-IN" sz="2400" b="1" dirty="0"/>
              <a:t>Timeliness</a:t>
            </a:r>
          </a:p>
          <a:p>
            <a:r>
              <a:rPr lang="en-IN" sz="2400" b="1" dirty="0"/>
              <a:t>Professional Conduct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B6A7D6-4226-467C-8E25-CFD9993C10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IN" sz="3000" dirty="0"/>
              <a:t>Face-to-Face Interview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970A8A-1F3A-4E2D-9C0B-AF347B2F770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IN" sz="2400" b="1" dirty="0"/>
              <a:t>Punctuality</a:t>
            </a:r>
          </a:p>
          <a:p>
            <a:r>
              <a:rPr lang="en-IN" sz="2400" b="1" dirty="0"/>
              <a:t>Professional Attire</a:t>
            </a:r>
          </a:p>
          <a:p>
            <a:r>
              <a:rPr lang="en-IN" sz="2400" b="1" dirty="0"/>
              <a:t>Body Language</a:t>
            </a:r>
          </a:p>
          <a:p>
            <a:r>
              <a:rPr lang="en-US" sz="2400" b="1" dirty="0"/>
              <a:t>Avoid using slang or excessive jargon.</a:t>
            </a:r>
          </a:p>
          <a:p>
            <a:r>
              <a:rPr lang="en-US" sz="2400" b="1" dirty="0"/>
              <a:t>Bring multiple copies of your resume.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414486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9BAB34-EDEF-40AE-99EB-E88F010624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648" r="47990" b="14901"/>
          <a:stretch/>
        </p:blipFill>
        <p:spPr>
          <a:xfrm>
            <a:off x="0" y="1869142"/>
            <a:ext cx="4755776" cy="3939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742C7D-D40D-4764-8A67-1B46C8EC3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0" y="1434913"/>
            <a:ext cx="7356662" cy="54768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Arial Rounded MT Bold" panose="020F0704030504030204" pitchFamily="34" charset="0"/>
              </a:rPr>
              <a:t>Objectives:</a:t>
            </a:r>
          </a:p>
        </p:txBody>
      </p:sp>
    </p:spTree>
    <p:extLst>
      <p:ext uri="{BB962C8B-B14F-4D97-AF65-F5344CB8AC3E}">
        <p14:creationId xmlns:p14="http://schemas.microsoft.com/office/powerpoint/2010/main" val="1739025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algn="ctr"/>
            <a:r>
              <a:rPr lang="en-US" sz="3800" b="1" dirty="0">
                <a:latin typeface="Arial Rounded MT Bold" panose="020F0704030504030204" pitchFamily="34" charset="0"/>
              </a:rPr>
              <a:t>5 Stages</a:t>
            </a:r>
            <a:br>
              <a:rPr lang="en-US" sz="3800" b="1" dirty="0">
                <a:latin typeface="Arial Rounded MT Bold" panose="020F0704030504030204" pitchFamily="34" charset="0"/>
              </a:rPr>
            </a:br>
            <a:r>
              <a:rPr lang="en-US" sz="3800" b="1" dirty="0">
                <a:latin typeface="Arial Rounded MT Bold" panose="020F0704030504030204" pitchFamily="34" charset="0"/>
              </a:rPr>
              <a:t>Interview Process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>
              <a:buFont typeface="Wingdings" panose="05000000000000000000" pitchFamily="2" charset="2"/>
              <a:buAutoNum type="arabicPeriod"/>
            </a:pPr>
            <a:r>
              <a:rPr lang="en-US" dirty="0">
                <a:latin typeface="Arial Rounded MT Bold" panose="020F0704030504030204" pitchFamily="34" charset="0"/>
              </a:rPr>
              <a:t>Icebreaker</a:t>
            </a:r>
          </a:p>
          <a:p>
            <a:pPr marL="952500" lvl="1" indent="-495300"/>
            <a:r>
              <a:rPr lang="en-US" dirty="0">
                <a:latin typeface="Arial Rounded MT Bold" panose="020F0704030504030204" pitchFamily="34" charset="0"/>
              </a:rPr>
              <a:t>Greetings</a:t>
            </a:r>
          </a:p>
          <a:p>
            <a:pPr marL="952500" lvl="1" indent="-495300"/>
            <a:r>
              <a:rPr lang="en-US" dirty="0">
                <a:latin typeface="Arial Rounded MT Bold" panose="020F0704030504030204" pitchFamily="34" charset="0"/>
              </a:rPr>
              <a:t>First Impressions</a:t>
            </a:r>
          </a:p>
          <a:p>
            <a:pPr marL="952500" lvl="1" indent="-495300"/>
            <a:r>
              <a:rPr lang="en-US" dirty="0">
                <a:latin typeface="Arial Rounded MT Bold" panose="020F0704030504030204" pitchFamily="34" charset="0"/>
              </a:rPr>
              <a:t>Small talk</a:t>
            </a:r>
          </a:p>
          <a:p>
            <a:pPr marL="457200" lvl="1" indent="0">
              <a:buNone/>
            </a:pPr>
            <a:endParaRPr lang="en-US" dirty="0">
              <a:latin typeface="Arial Rounded MT Bold" panose="020F0704030504030204" pitchFamily="34" charset="0"/>
            </a:endParaRPr>
          </a:p>
          <a:p>
            <a:pPr marL="533400" indent="-533400">
              <a:buFont typeface="Wingdings" panose="05000000000000000000" pitchFamily="2" charset="2"/>
              <a:buAutoNum type="arabicPeriod"/>
            </a:pPr>
            <a:r>
              <a:rPr lang="en-US" dirty="0">
                <a:latin typeface="Arial Rounded MT Bold" panose="020F0704030504030204" pitchFamily="34" charset="0"/>
              </a:rPr>
              <a:t>Personal Qualifications and Interest in the Position</a:t>
            </a:r>
          </a:p>
          <a:p>
            <a:pPr marL="952500" lvl="1" indent="-495300"/>
            <a:r>
              <a:rPr lang="en-US" dirty="0">
                <a:latin typeface="Arial Rounded MT Bold" panose="020F0704030504030204" pitchFamily="34" charset="0"/>
              </a:rPr>
              <a:t>Abilities, Skills, and Work Experience</a:t>
            </a:r>
          </a:p>
          <a:p>
            <a:pPr marL="952500" lvl="1" indent="-495300"/>
            <a:r>
              <a:rPr lang="en-US" dirty="0">
                <a:latin typeface="Arial Rounded MT Bold" panose="020F0704030504030204" pitchFamily="34" charset="0"/>
              </a:rPr>
              <a:t>Accomplishments and Activities</a:t>
            </a:r>
          </a:p>
          <a:p>
            <a:pPr marL="952500" lvl="1" indent="-495300"/>
            <a:r>
              <a:rPr lang="en-US" dirty="0">
                <a:latin typeface="Arial Rounded MT Bold" panose="020F0704030504030204" pitchFamily="34" charset="0"/>
              </a:rPr>
              <a:t>Goals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DFEA03-FD65-44BF-84ED-9A516679C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27" r="11524"/>
          <a:stretch/>
        </p:blipFill>
        <p:spPr>
          <a:xfrm>
            <a:off x="8969188" y="4509153"/>
            <a:ext cx="3106271" cy="2225769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B7D276A-DA31-4599-872F-737E0E81761E}"/>
              </a:ext>
            </a:extLst>
          </p:cNvPr>
          <p:cNvGrpSpPr/>
          <p:nvPr/>
        </p:nvGrpSpPr>
        <p:grpSpPr>
          <a:xfrm rot="18068676">
            <a:off x="9327394" y="-1246201"/>
            <a:ext cx="3280131" cy="4110346"/>
            <a:chOff x="10025292" y="3344270"/>
            <a:chExt cx="2885684" cy="392958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50AADD6-7457-43DC-9FFD-B1813E465461}"/>
                </a:ext>
              </a:extLst>
            </p:cNvPr>
            <p:cNvSpPr/>
            <p:nvPr/>
          </p:nvSpPr>
          <p:spPr>
            <a:xfrm rot="2256813">
              <a:off x="10122079" y="4463420"/>
              <a:ext cx="2788897" cy="281043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4360EF27-18FF-4199-B4E7-81D276EEF508}"/>
                </a:ext>
              </a:extLst>
            </p:cNvPr>
            <p:cNvSpPr/>
            <p:nvPr/>
          </p:nvSpPr>
          <p:spPr>
            <a:xfrm rot="18116335">
              <a:off x="10642468" y="3364441"/>
              <a:ext cx="1748118" cy="1707776"/>
            </a:xfrm>
            <a:prstGeom prst="pentag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Cross 7">
              <a:extLst>
                <a:ext uri="{FF2B5EF4-FFF2-40B4-BE49-F238E27FC236}">
                  <a16:creationId xmlns:a16="http://schemas.microsoft.com/office/drawing/2014/main" id="{458C606A-D42C-4810-B7B5-6FA62E55961F}"/>
                </a:ext>
              </a:extLst>
            </p:cNvPr>
            <p:cNvSpPr/>
            <p:nvPr/>
          </p:nvSpPr>
          <p:spPr>
            <a:xfrm rot="18677134">
              <a:off x="10000702" y="6033352"/>
              <a:ext cx="1175767" cy="1126588"/>
            </a:xfrm>
            <a:prstGeom prst="plus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959281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Interview Process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dirty="0">
                <a:latin typeface="Arial Rounded MT Bold" panose="020F0704030504030204" pitchFamily="34" charset="0"/>
              </a:rPr>
              <a:t>3. Organization and Position</a:t>
            </a:r>
          </a:p>
          <a:p>
            <a:pPr lvl="1">
              <a:buFontTx/>
              <a:buChar char="-"/>
            </a:pPr>
            <a:r>
              <a:rPr lang="en-US" dirty="0">
                <a:latin typeface="Arial Rounded MT Bold" panose="020F0704030504030204" pitchFamily="34" charset="0"/>
              </a:rPr>
              <a:t>Employer may test your knowledge of the company. </a:t>
            </a:r>
          </a:p>
          <a:p>
            <a:pPr lvl="2">
              <a:buFont typeface="Wingdings" panose="05000000000000000000" pitchFamily="2" charset="2"/>
              <a:buNone/>
            </a:pPr>
            <a:r>
              <a:rPr lang="en-US" i="1" dirty="0">
                <a:latin typeface="Arial Rounded MT Bold" panose="020F0704030504030204" pitchFamily="34" charset="0"/>
              </a:rPr>
              <a:t>		“Why do you want to work for this company?”</a:t>
            </a:r>
          </a:p>
          <a:p>
            <a:pPr lvl="2">
              <a:buFont typeface="Wingdings" panose="05000000000000000000" pitchFamily="2" charset="2"/>
              <a:buNone/>
            </a:pPr>
            <a:r>
              <a:rPr lang="en-US" i="1" dirty="0">
                <a:latin typeface="Arial Rounded MT Bold" panose="020F0704030504030204" pitchFamily="34" charset="0"/>
              </a:rPr>
              <a:t>		“What do you know about this department?”</a:t>
            </a:r>
          </a:p>
          <a:p>
            <a:pPr lvl="2">
              <a:buFont typeface="Wingdings" panose="05000000000000000000" pitchFamily="2" charset="2"/>
              <a:buNone/>
            </a:pPr>
            <a:endParaRPr lang="en-US" i="1" dirty="0">
              <a:latin typeface="Arial Rounded MT Bold" panose="020F0704030504030204" pitchFamily="34" charset="0"/>
            </a:endParaRPr>
          </a:p>
          <a:p>
            <a:pPr lvl="1">
              <a:buFontTx/>
              <a:buChar char="-"/>
            </a:pPr>
            <a:r>
              <a:rPr lang="en-US" dirty="0">
                <a:latin typeface="Arial Rounded MT Bold" panose="020F0704030504030204" pitchFamily="34" charset="0"/>
              </a:rPr>
              <a:t>Other general questions regarding the company or the job.</a:t>
            </a:r>
          </a:p>
          <a:p>
            <a:pPr lvl="1">
              <a:buFontTx/>
              <a:buNone/>
            </a:pPr>
            <a:r>
              <a:rPr lang="en-US" sz="2000" i="1" dirty="0">
                <a:latin typeface="Arial Rounded MT Bold" panose="020F0704030504030204" pitchFamily="34" charset="0"/>
              </a:rPr>
              <a:t>			“What is your geographic preference?”</a:t>
            </a:r>
          </a:p>
          <a:p>
            <a:pPr lvl="1">
              <a:buFontTx/>
              <a:buNone/>
            </a:pPr>
            <a:r>
              <a:rPr lang="en-US" sz="2000" i="1" dirty="0">
                <a:latin typeface="Arial Rounded MT Bold" panose="020F0704030504030204" pitchFamily="34" charset="0"/>
              </a:rPr>
              <a:t>			“Are you willing to relocate?”</a:t>
            </a:r>
          </a:p>
          <a:p>
            <a:pPr lvl="1">
              <a:buFontTx/>
              <a:buNone/>
            </a:pPr>
            <a:endParaRPr lang="en-US" sz="2000" i="1" dirty="0">
              <a:latin typeface="Arial Rounded MT Bold" panose="020F0704030504030204" pitchFamily="34" charset="0"/>
            </a:endParaRPr>
          </a:p>
          <a:p>
            <a:pPr lvl="2"/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D164E2-E574-47DB-A11F-F4C558961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356" y="4242547"/>
            <a:ext cx="3560109" cy="237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24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Interview Process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>
              <a:buFont typeface="Wingdings" panose="05000000000000000000" pitchFamily="2" charset="2"/>
              <a:buAutoNum type="arabicPeriod" startAt="4"/>
            </a:pPr>
            <a:r>
              <a:rPr lang="en-US" dirty="0">
                <a:latin typeface="Arial Rounded MT Bold" panose="020F0704030504030204" pitchFamily="34" charset="0"/>
              </a:rPr>
              <a:t>Candidate Questions</a:t>
            </a:r>
          </a:p>
          <a:p>
            <a:pPr marL="952500" lvl="1" indent="-495300"/>
            <a:r>
              <a:rPr lang="en-US" dirty="0">
                <a:latin typeface="Arial Rounded MT Bold" panose="020F0704030504030204" pitchFamily="34" charset="0"/>
              </a:rPr>
              <a:t>Your chance to ask questions about job</a:t>
            </a:r>
          </a:p>
          <a:p>
            <a:pPr marL="952500" lvl="1" indent="-495300">
              <a:buNone/>
            </a:pPr>
            <a:r>
              <a:rPr lang="en-US" dirty="0">
                <a:latin typeface="Arial Rounded MT Bold" panose="020F0704030504030204" pitchFamily="34" charset="0"/>
              </a:rPr>
              <a:t>		</a:t>
            </a:r>
            <a:r>
              <a:rPr lang="en-US" sz="2000" i="1" dirty="0">
                <a:latin typeface="Arial Rounded MT Bold" panose="020F0704030504030204" pitchFamily="34" charset="0"/>
              </a:rPr>
              <a:t>“What type of on the job training do you provide?”</a:t>
            </a:r>
          </a:p>
          <a:p>
            <a:pPr marL="952500" lvl="1" indent="-495300">
              <a:buNone/>
            </a:pPr>
            <a:r>
              <a:rPr lang="en-US" sz="2000" i="1" dirty="0">
                <a:latin typeface="Arial Rounded MT Bold" panose="020F0704030504030204" pitchFamily="34" charset="0"/>
              </a:rPr>
              <a:t>		“What makes your company different from its 			competitors?”</a:t>
            </a:r>
          </a:p>
          <a:p>
            <a:pPr marL="533400" indent="-533400">
              <a:buFont typeface="Wingdings" panose="05000000000000000000" pitchFamily="2" charset="2"/>
              <a:buAutoNum type="arabicPeriod" startAt="4"/>
            </a:pPr>
            <a:r>
              <a:rPr lang="en-US" dirty="0">
                <a:latin typeface="Arial Rounded MT Bold" panose="020F0704030504030204" pitchFamily="34" charset="0"/>
              </a:rPr>
              <a:t>Close and Follow-Up</a:t>
            </a:r>
          </a:p>
          <a:p>
            <a:pPr marL="952500" lvl="1" indent="-495300"/>
            <a:r>
              <a:rPr lang="en-US" dirty="0">
                <a:latin typeface="Arial Rounded MT Bold" panose="020F0704030504030204" pitchFamily="34" charset="0"/>
              </a:rPr>
              <a:t>Find out who makes next move</a:t>
            </a:r>
          </a:p>
          <a:p>
            <a:pPr marL="952500" lvl="1" indent="-495300"/>
            <a:r>
              <a:rPr lang="en-US" dirty="0">
                <a:latin typeface="Arial Rounded MT Bold" panose="020F0704030504030204" pitchFamily="34" charset="0"/>
              </a:rPr>
              <a:t>Thank the interview for their time</a:t>
            </a:r>
          </a:p>
          <a:p>
            <a:pPr marL="952500" lvl="1" indent="-495300"/>
            <a:r>
              <a:rPr lang="en-US" dirty="0">
                <a:latin typeface="Arial Rounded MT Bold" panose="020F0704030504030204" pitchFamily="34" charset="0"/>
              </a:rPr>
              <a:t>Evaluate your performance</a:t>
            </a:r>
          </a:p>
          <a:p>
            <a:pPr marL="952500" lvl="1" indent="-495300"/>
            <a:r>
              <a:rPr lang="en-US" dirty="0">
                <a:latin typeface="Arial Rounded MT Bold" panose="020F0704030504030204" pitchFamily="34" charset="0"/>
              </a:rPr>
              <a:t>Send a thank you note within 24 hours</a:t>
            </a:r>
          </a:p>
          <a:p>
            <a:pPr marL="952500" lvl="1" indent="-495300">
              <a:buNone/>
            </a:pP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A5E8BD-E71C-43C4-B1A8-ADD8B6CA3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9309" y="3536576"/>
            <a:ext cx="4385634" cy="32138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6070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dirty="0">
                <a:latin typeface="Arial Rounded MT Bold" panose="020F0704030504030204" pitchFamily="34" charset="0"/>
              </a:rPr>
              <a:t>STAR</a:t>
            </a:r>
            <a:r>
              <a:rPr lang="en-US" dirty="0">
                <a:latin typeface="Arial Rounded MT Bold" panose="020F0704030504030204" pitchFamily="34" charset="0"/>
              </a:rPr>
              <a:t> Technique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0710" y="2422338"/>
            <a:ext cx="11771290" cy="4351338"/>
          </a:xfrm>
        </p:spPr>
        <p:txBody>
          <a:bodyPr/>
          <a:lstStyle/>
          <a:p>
            <a:r>
              <a:rPr lang="en-US" sz="3600" b="1" dirty="0">
                <a:latin typeface="Arial Rounded MT Bold" panose="020F0704030504030204" pitchFamily="34" charset="0"/>
              </a:rPr>
              <a:t>S</a:t>
            </a:r>
            <a:r>
              <a:rPr lang="en-US" dirty="0">
                <a:latin typeface="Arial Rounded MT Bold" panose="020F0704030504030204" pitchFamily="34" charset="0"/>
              </a:rPr>
              <a:t>ituation – describe the situation, problem, or issue that you encountered.</a:t>
            </a:r>
          </a:p>
          <a:p>
            <a:r>
              <a:rPr lang="en-US" sz="3600" b="1" dirty="0">
                <a:latin typeface="Arial Rounded MT Bold" panose="020F0704030504030204" pitchFamily="34" charset="0"/>
              </a:rPr>
              <a:t>T</a:t>
            </a:r>
            <a:r>
              <a:rPr lang="en-US" dirty="0">
                <a:latin typeface="Arial Rounded MT Bold" panose="020F0704030504030204" pitchFamily="34" charset="0"/>
              </a:rPr>
              <a:t>ask – describe the tasks/responsibilities you took on to help solve the problem.</a:t>
            </a:r>
          </a:p>
          <a:p>
            <a:r>
              <a:rPr lang="en-US" sz="3600" b="1" dirty="0">
                <a:latin typeface="Arial Rounded MT Bold" panose="020F0704030504030204" pitchFamily="34" charset="0"/>
              </a:rPr>
              <a:t>A</a:t>
            </a:r>
            <a:r>
              <a:rPr lang="en-US" dirty="0">
                <a:latin typeface="Arial Rounded MT Bold" panose="020F0704030504030204" pitchFamily="34" charset="0"/>
              </a:rPr>
              <a:t>ction – discuss the steps you actually took to effect a solution.</a:t>
            </a:r>
          </a:p>
          <a:p>
            <a:r>
              <a:rPr lang="en-US" sz="3600" b="1" dirty="0">
                <a:latin typeface="Arial Rounded MT Bold" panose="020F0704030504030204" pitchFamily="34" charset="0"/>
              </a:rPr>
              <a:t>R</a:t>
            </a:r>
            <a:r>
              <a:rPr lang="en-US" dirty="0">
                <a:latin typeface="Arial Rounded MT Bold" panose="020F0704030504030204" pitchFamily="34" charset="0"/>
              </a:rPr>
              <a:t>esult – describe the positive results of your actions.</a:t>
            </a:r>
          </a:p>
        </p:txBody>
      </p:sp>
      <p:pic>
        <p:nvPicPr>
          <p:cNvPr id="18436" name="Picture 4" descr="MCj04316110000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94" y="457199"/>
            <a:ext cx="1447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7" name="Picture 5" descr="MCj04316110000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285" y="457199"/>
            <a:ext cx="1447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316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691118-C6C2-4273-A537-43DC30014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9817" y="3778623"/>
            <a:ext cx="3453938" cy="28954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 Rounded MT Bold" panose="020F0704030504030204" pitchFamily="34" charset="0"/>
              </a:rPr>
              <a:t>Tips for Successful Interviewing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Interviewing is a two-way process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Never give “yes” or “no” answers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Listen carefully and react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Use specific examples to make your case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The interview begins the minute you step onto the company lot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Be positive!</a:t>
            </a:r>
          </a:p>
        </p:txBody>
      </p:sp>
    </p:spTree>
    <p:extLst>
      <p:ext uri="{BB962C8B-B14F-4D97-AF65-F5344CB8AC3E}">
        <p14:creationId xmlns:p14="http://schemas.microsoft.com/office/powerpoint/2010/main" val="1208407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 Rounded MT Bold" panose="020F0704030504030204" pitchFamily="34" charset="0"/>
              </a:rPr>
              <a:t>Tips for Successful Interviewing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Think like an </a:t>
            </a:r>
            <a:r>
              <a:rPr lang="en-US" dirty="0">
                <a:solidFill>
                  <a:srgbClr val="FF0000"/>
                </a:solidFill>
                <a:latin typeface="Arial Rounded MT Bold" panose="020F0704030504030204" pitchFamily="34" charset="0"/>
              </a:rPr>
              <a:t>employer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Don’t criticize past employers or co-workers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Be aware of illegal questions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Maintain professionalism, even if the employer does not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Be prepared for the unexpected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Be aware of body language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Be well-groomed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D4770E7-3E60-4D88-B9CE-DD41633B265D}"/>
              </a:ext>
            </a:extLst>
          </p:cNvPr>
          <p:cNvSpPr txBox="1">
            <a:spLocks noChangeArrowheads="1"/>
          </p:cNvSpPr>
          <p:nvPr/>
        </p:nvSpPr>
        <p:spPr>
          <a:xfrm>
            <a:off x="2855258" y="24123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4098" name="Picture 2" descr="The Ultimate Interview Guide: 20 Prep Tips for Job Interview Success |  Seekho Reads">
            <a:extLst>
              <a:ext uri="{FF2B5EF4-FFF2-40B4-BE49-F238E27FC236}">
                <a16:creationId xmlns:a16="http://schemas.microsoft.com/office/drawing/2014/main" id="{5C026C06-3715-4FF0-AEAD-5E234D160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864" y="4902200"/>
            <a:ext cx="2867025" cy="15906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293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3AE17A-5797-42F9-B67D-B05E469CB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323" y="1529323"/>
            <a:ext cx="5860677" cy="3516406"/>
          </a:xfrm>
          <a:prstGeom prst="rect">
            <a:avLst/>
          </a:prstGeom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>
                <a:latin typeface="Arial Rounded MT Bold" panose="020F0704030504030204" pitchFamily="34" charset="0"/>
              </a:rPr>
              <a:t>Watch the Body Language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>
                <a:latin typeface="Arial Rounded MT Bold" panose="020F0704030504030204" pitchFamily="34" charset="0"/>
              </a:rPr>
              <a:t>First impression: very powerful</a:t>
            </a:r>
          </a:p>
          <a:p>
            <a:r>
              <a:rPr lang="en-IE" dirty="0">
                <a:latin typeface="Arial Rounded MT Bold" panose="020F0704030504030204" pitchFamily="34" charset="0"/>
              </a:rPr>
              <a:t>Allow time to relax</a:t>
            </a:r>
          </a:p>
          <a:p>
            <a:r>
              <a:rPr lang="en-IE" dirty="0">
                <a:latin typeface="Arial Rounded MT Bold" panose="020F0704030504030204" pitchFamily="34" charset="0"/>
              </a:rPr>
              <a:t>Dress appropriately </a:t>
            </a:r>
          </a:p>
          <a:p>
            <a:r>
              <a:rPr lang="en-IE" dirty="0">
                <a:latin typeface="Arial Rounded MT Bold" panose="020F0704030504030204" pitchFamily="34" charset="0"/>
              </a:rPr>
              <a:t>Entrance, introductions &amp; handshake</a:t>
            </a:r>
          </a:p>
          <a:p>
            <a:r>
              <a:rPr lang="en-IE" dirty="0">
                <a:latin typeface="Arial Rounded MT Bold" panose="020F0704030504030204" pitchFamily="34" charset="0"/>
              </a:rPr>
              <a:t>Smile and make eye contact</a:t>
            </a:r>
          </a:p>
          <a:p>
            <a:r>
              <a:rPr lang="en-IE" dirty="0">
                <a:latin typeface="Arial Rounded MT Bold" panose="020F0704030504030204" pitchFamily="34" charset="0"/>
              </a:rPr>
              <a:t>Be aware of own movements</a:t>
            </a:r>
          </a:p>
          <a:p>
            <a:r>
              <a:rPr lang="en-IE" dirty="0">
                <a:latin typeface="Arial Rounded MT Bold" panose="020F0704030504030204" pitchFamily="34" charset="0"/>
              </a:rPr>
              <a:t>Watch body language of interviewer</a:t>
            </a:r>
          </a:p>
          <a:p>
            <a:endParaRPr lang="en-IE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958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>
                <a:latin typeface="Arial Rounded MT Bold" panose="020F0704030504030204" pitchFamily="34" charset="0"/>
              </a:rPr>
              <a:t>Your Answers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IE" dirty="0">
                <a:latin typeface="Arial Rounded MT Bold" panose="020F0704030504030204" pitchFamily="34" charset="0"/>
              </a:rPr>
              <a:t>Listen carefully, seek clarification</a:t>
            </a:r>
          </a:p>
          <a:p>
            <a:pPr>
              <a:lnSpc>
                <a:spcPct val="90000"/>
              </a:lnSpc>
            </a:pPr>
            <a:r>
              <a:rPr lang="en-IE" dirty="0">
                <a:latin typeface="Arial Rounded MT Bold" panose="020F0704030504030204" pitchFamily="34" charset="0"/>
              </a:rPr>
              <a:t>Illustrate answers with real examples and evidence</a:t>
            </a:r>
          </a:p>
          <a:p>
            <a:pPr>
              <a:lnSpc>
                <a:spcPct val="90000"/>
              </a:lnSpc>
            </a:pPr>
            <a:r>
              <a:rPr lang="en-IE" dirty="0">
                <a:latin typeface="Arial Rounded MT Bold" panose="020F0704030504030204" pitchFamily="34" charset="0"/>
              </a:rPr>
              <a:t>Be positive – constructive criticism</a:t>
            </a:r>
          </a:p>
          <a:p>
            <a:pPr>
              <a:lnSpc>
                <a:spcPct val="90000"/>
              </a:lnSpc>
            </a:pPr>
            <a:r>
              <a:rPr lang="en-IE" dirty="0">
                <a:latin typeface="Arial Rounded MT Bold" panose="020F0704030504030204" pitchFamily="34" charset="0"/>
              </a:rPr>
              <a:t>Keep answers specific and brief</a:t>
            </a:r>
          </a:p>
          <a:p>
            <a:pPr>
              <a:lnSpc>
                <a:spcPct val="90000"/>
              </a:lnSpc>
            </a:pPr>
            <a:r>
              <a:rPr lang="en-IE" dirty="0">
                <a:latin typeface="Arial Rounded MT Bold" panose="020F0704030504030204" pitchFamily="34" charset="0"/>
              </a:rPr>
              <a:t>Take time to respond</a:t>
            </a:r>
          </a:p>
          <a:p>
            <a:pPr>
              <a:lnSpc>
                <a:spcPct val="90000"/>
              </a:lnSpc>
            </a:pPr>
            <a:r>
              <a:rPr lang="en-IE" dirty="0">
                <a:latin typeface="Arial Rounded MT Bold" panose="020F0704030504030204" pitchFamily="34" charset="0"/>
              </a:rPr>
              <a:t>Be alert to interviewer’s  body language</a:t>
            </a:r>
          </a:p>
          <a:p>
            <a:pPr>
              <a:lnSpc>
                <a:spcPct val="90000"/>
              </a:lnSpc>
            </a:pPr>
            <a:r>
              <a:rPr lang="en-IE" dirty="0">
                <a:latin typeface="Arial Rounded MT Bold" panose="020F0704030504030204" pitchFamily="34" charset="0"/>
              </a:rPr>
              <a:t>Speak clearly, smile and show enthusiasm</a:t>
            </a:r>
          </a:p>
          <a:p>
            <a:pPr>
              <a:lnSpc>
                <a:spcPct val="90000"/>
              </a:lnSpc>
            </a:pPr>
            <a:r>
              <a:rPr lang="en-IE" dirty="0">
                <a:latin typeface="Arial Rounded MT Bold" panose="020F0704030504030204" pitchFamily="34" charset="0"/>
              </a:rPr>
              <a:t>Know what you want to say, and find the opportunity</a:t>
            </a:r>
          </a:p>
        </p:txBody>
      </p:sp>
    </p:spTree>
    <p:extLst>
      <p:ext uri="{BB962C8B-B14F-4D97-AF65-F5344CB8AC3E}">
        <p14:creationId xmlns:p14="http://schemas.microsoft.com/office/powerpoint/2010/main" val="3449646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 Rounded MT Bold" panose="020F0704030504030204" pitchFamily="34" charset="0"/>
              </a:rPr>
              <a:t>Qualities Employers Seek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Arial Rounded MT Bold" panose="020F0704030504030204" pitchFamily="34" charset="0"/>
              </a:rPr>
              <a:t>Good all-round intelligence</a:t>
            </a:r>
          </a:p>
          <a:p>
            <a:r>
              <a:rPr lang="en-GB" dirty="0">
                <a:latin typeface="Arial Rounded MT Bold" panose="020F0704030504030204" pitchFamily="34" charset="0"/>
              </a:rPr>
              <a:t>Enthusiasm, commitment and motivation</a:t>
            </a:r>
          </a:p>
          <a:p>
            <a:r>
              <a:rPr lang="en-GB" dirty="0">
                <a:latin typeface="Arial Rounded MT Bold" panose="020F0704030504030204" pitchFamily="34" charset="0"/>
              </a:rPr>
              <a:t>Good communication skills</a:t>
            </a:r>
          </a:p>
          <a:p>
            <a:r>
              <a:rPr lang="en-GB" dirty="0">
                <a:latin typeface="Arial Rounded MT Bold" panose="020F0704030504030204" pitchFamily="34" charset="0"/>
              </a:rPr>
              <a:t>Team work ability</a:t>
            </a:r>
          </a:p>
          <a:p>
            <a:r>
              <a:rPr lang="en-GB" dirty="0">
                <a:latin typeface="Arial Rounded MT Bold" panose="020F0704030504030204" pitchFamily="34" charset="0"/>
              </a:rPr>
              <a:t>Ability to solve problems</a:t>
            </a:r>
          </a:p>
          <a:p>
            <a:r>
              <a:rPr lang="en-GB" dirty="0">
                <a:latin typeface="Arial Rounded MT Bold" panose="020F0704030504030204" pitchFamily="34" charset="0"/>
              </a:rPr>
              <a:t>Capacity to work hard</a:t>
            </a:r>
          </a:p>
          <a:p>
            <a:r>
              <a:rPr lang="en-GB" dirty="0">
                <a:latin typeface="Arial Rounded MT Bold" panose="020F0704030504030204" pitchFamily="34" charset="0"/>
              </a:rPr>
              <a:t>Initiative and self-reliance</a:t>
            </a:r>
          </a:p>
          <a:p>
            <a:r>
              <a:rPr lang="en-GB" dirty="0">
                <a:latin typeface="Arial Rounded MT Bold" panose="020F0704030504030204" pitchFamily="34" charset="0"/>
              </a:rPr>
              <a:t>Balanced personality</a:t>
            </a:r>
          </a:p>
        </p:txBody>
      </p:sp>
    </p:spTree>
    <p:extLst>
      <p:ext uri="{BB962C8B-B14F-4D97-AF65-F5344CB8AC3E}">
        <p14:creationId xmlns:p14="http://schemas.microsoft.com/office/powerpoint/2010/main" val="4128140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 Rounded MT Bold" panose="020F0704030504030204" pitchFamily="34" charset="0"/>
              </a:rPr>
              <a:t>What creates a bad impression</a:t>
            </a:r>
          </a:p>
        </p:txBody>
      </p:sp>
      <p:sp>
        <p:nvSpPr>
          <p:cNvPr id="7885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Arial Rounded MT Bold" panose="020F0704030504030204" pitchFamily="34" charset="0"/>
              </a:rPr>
              <a:t>Poor personal appearance</a:t>
            </a:r>
          </a:p>
          <a:p>
            <a:r>
              <a:rPr lang="en-GB" dirty="0">
                <a:latin typeface="Arial Rounded MT Bold" panose="020F0704030504030204" pitchFamily="34" charset="0"/>
              </a:rPr>
              <a:t>Negative attitude – evasive, using excuses</a:t>
            </a:r>
          </a:p>
          <a:p>
            <a:r>
              <a:rPr lang="en-GB" dirty="0">
                <a:latin typeface="Arial Rounded MT Bold" panose="020F0704030504030204" pitchFamily="34" charset="0"/>
              </a:rPr>
              <a:t>Lack of interest and enthusiasm</a:t>
            </a:r>
          </a:p>
          <a:p>
            <a:r>
              <a:rPr lang="en-GB" dirty="0">
                <a:latin typeface="Arial Rounded MT Bold" panose="020F0704030504030204" pitchFamily="34" charset="0"/>
              </a:rPr>
              <a:t>Lack of preparation</a:t>
            </a:r>
          </a:p>
          <a:p>
            <a:r>
              <a:rPr lang="en-GB" dirty="0">
                <a:latin typeface="Arial Rounded MT Bold" panose="020F0704030504030204" pitchFamily="34" charset="0"/>
              </a:rPr>
              <a:t>Poor knowledge of role</a:t>
            </a:r>
          </a:p>
          <a:p>
            <a:r>
              <a:rPr lang="en-GB" dirty="0">
                <a:latin typeface="Arial Rounded MT Bold" panose="020F0704030504030204" pitchFamily="34" charset="0"/>
              </a:rPr>
              <a:t>Failure to give concrete examples of skills</a:t>
            </a:r>
          </a:p>
          <a:p>
            <a:r>
              <a:rPr lang="en-GB" dirty="0">
                <a:latin typeface="Arial Rounded MT Bold" panose="020F0704030504030204" pitchFamily="34" charset="0"/>
              </a:rPr>
              <a:t>Over emphasis on money/rewards</a:t>
            </a:r>
          </a:p>
          <a:p>
            <a:r>
              <a:rPr lang="en-GB" dirty="0">
                <a:latin typeface="Arial Rounded MT Bold" panose="020F0704030504030204" pitchFamily="34" charset="0"/>
              </a:rPr>
              <a:t>Lack of career plan</a:t>
            </a:r>
          </a:p>
        </p:txBody>
      </p:sp>
    </p:spTree>
    <p:extLst>
      <p:ext uri="{BB962C8B-B14F-4D97-AF65-F5344CB8AC3E}">
        <p14:creationId xmlns:p14="http://schemas.microsoft.com/office/powerpoint/2010/main" val="861726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W</a:t>
            </a:r>
            <a:r>
              <a:rPr lang="en-IN" dirty="0">
                <a:latin typeface="Arial Rounded MT Bold" panose="020F0704030504030204" pitchFamily="34" charset="0"/>
              </a:rPr>
              <a:t>hat is an Interview?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66683"/>
            <a:ext cx="10515600" cy="381028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dirty="0">
                <a:latin typeface="Arial Rounded MT Bold" panose="020F0704030504030204" pitchFamily="34" charset="0"/>
              </a:rPr>
              <a:t>The word interview comes from Latin and middle French words meaning to “see between” or “see each other”. </a:t>
            </a:r>
          </a:p>
          <a:p>
            <a:pPr marL="0" indent="0" algn="just">
              <a:buNone/>
            </a:pPr>
            <a:endParaRPr lang="en-IN" dirty="0">
              <a:latin typeface="Arial Rounded MT Bold" panose="020F0704030504030204" pitchFamily="34" charset="0"/>
            </a:endParaRPr>
          </a:p>
          <a:p>
            <a:r>
              <a:rPr lang="en-IE" sz="2400" dirty="0">
                <a:latin typeface="Arial Rounded MT Bold" panose="020F0704030504030204" pitchFamily="34" charset="0"/>
              </a:rPr>
              <a:t>Interview = A meeting with an objective</a:t>
            </a:r>
          </a:p>
          <a:p>
            <a:r>
              <a:rPr lang="en-IE" sz="2400" dirty="0">
                <a:latin typeface="Arial Rounded MT Bold" panose="020F0704030504030204" pitchFamily="34" charset="0"/>
              </a:rPr>
              <a:t>Employer’s objective is to find the best person for the job </a:t>
            </a:r>
          </a:p>
          <a:p>
            <a:pPr lvl="1"/>
            <a:r>
              <a:rPr lang="en-IE" sz="2000" dirty="0">
                <a:latin typeface="Arial Rounded MT Bold" panose="020F0704030504030204" pitchFamily="34" charset="0"/>
              </a:rPr>
              <a:t>Employer: reviews candidate’s experience and abilities</a:t>
            </a:r>
          </a:p>
          <a:p>
            <a:pPr lvl="2"/>
            <a:r>
              <a:rPr lang="en-IE" i="1" dirty="0">
                <a:latin typeface="Arial Rounded MT Bold" panose="020F0704030504030204" pitchFamily="34" charset="0"/>
              </a:rPr>
              <a:t>Can you do the job?  (skills, abilities, qualifications)</a:t>
            </a:r>
          </a:p>
          <a:p>
            <a:pPr lvl="2"/>
            <a:r>
              <a:rPr lang="en-IE" i="1" dirty="0">
                <a:latin typeface="Arial Rounded MT Bold" panose="020F0704030504030204" pitchFamily="34" charset="0"/>
              </a:rPr>
              <a:t>Will you do the job?  (interest, attitude &amp; motivation)</a:t>
            </a:r>
          </a:p>
          <a:p>
            <a:pPr lvl="2"/>
            <a:r>
              <a:rPr lang="en-IE" i="1" dirty="0">
                <a:latin typeface="Arial Rounded MT Bold" panose="020F0704030504030204" pitchFamily="34" charset="0"/>
              </a:rPr>
              <a:t>How will you fit into the organization? (personality)</a:t>
            </a:r>
            <a:endParaRPr lang="en-IN" dirty="0">
              <a:latin typeface="Arial Rounded MT Bold" panose="020F07040305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EB61A5-0031-4633-ADDF-9825BA26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65881"/>
            <a:ext cx="3809999" cy="230080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B2C05B9-4742-483E-A003-6DC565D4281B}"/>
              </a:ext>
            </a:extLst>
          </p:cNvPr>
          <p:cNvGrpSpPr/>
          <p:nvPr/>
        </p:nvGrpSpPr>
        <p:grpSpPr>
          <a:xfrm>
            <a:off x="10025292" y="3344270"/>
            <a:ext cx="2885684" cy="3929585"/>
            <a:chOff x="10025292" y="3344270"/>
            <a:chExt cx="2885684" cy="392958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32257F2-A140-439F-A5D3-0F095592B438}"/>
                </a:ext>
              </a:extLst>
            </p:cNvPr>
            <p:cNvSpPr/>
            <p:nvPr/>
          </p:nvSpPr>
          <p:spPr>
            <a:xfrm rot="2256813">
              <a:off x="10122079" y="4463420"/>
              <a:ext cx="2788897" cy="281043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Pentagon 5">
              <a:extLst>
                <a:ext uri="{FF2B5EF4-FFF2-40B4-BE49-F238E27FC236}">
                  <a16:creationId xmlns:a16="http://schemas.microsoft.com/office/drawing/2014/main" id="{2ED22D43-9064-4356-AE01-28FEE35378EF}"/>
                </a:ext>
              </a:extLst>
            </p:cNvPr>
            <p:cNvSpPr/>
            <p:nvPr/>
          </p:nvSpPr>
          <p:spPr>
            <a:xfrm rot="18116335">
              <a:off x="10642468" y="3364441"/>
              <a:ext cx="1748118" cy="1707776"/>
            </a:xfrm>
            <a:prstGeom prst="pentag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Cross 6">
              <a:extLst>
                <a:ext uri="{FF2B5EF4-FFF2-40B4-BE49-F238E27FC236}">
                  <a16:creationId xmlns:a16="http://schemas.microsoft.com/office/drawing/2014/main" id="{72FA5A16-BF81-43BB-82DE-9E09D3C94C3D}"/>
                </a:ext>
              </a:extLst>
            </p:cNvPr>
            <p:cNvSpPr/>
            <p:nvPr/>
          </p:nvSpPr>
          <p:spPr>
            <a:xfrm rot="18677134">
              <a:off x="10000702" y="6033352"/>
              <a:ext cx="1175767" cy="1126588"/>
            </a:xfrm>
            <a:prstGeom prst="plus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530871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3191314" y="685800"/>
            <a:ext cx="6480048" cy="1295400"/>
          </a:xfrm>
          <a:ln>
            <a:miter lim="800000"/>
            <a:headEnd/>
            <a:tailEnd/>
          </a:ln>
        </p:spPr>
        <p:txBody>
          <a:bodyPr>
            <a:normAutofit fontScale="90000"/>
          </a:bodyPr>
          <a:lstStyle/>
          <a:p>
            <a:pPr>
              <a:defRPr/>
            </a:pPr>
            <a:r>
              <a:rPr dirty="0"/>
              <a:t>Interview preparation</a:t>
            </a:r>
          </a:p>
        </p:txBody>
      </p:sp>
      <p:pic>
        <p:nvPicPr>
          <p:cNvPr id="7171" name="Picture 6" descr="C:\Documents and Settings\squeene\Local Settings\Temporary Internet Files\Content.IE5\WOVXT0I5\MPj04385090000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850" y="2228044"/>
            <a:ext cx="3733800" cy="4020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700" y="2228044"/>
            <a:ext cx="3611898" cy="402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78176"/>
      </p:ext>
    </p:extLst>
  </p:cSld>
  <p:clrMapOvr>
    <a:masterClrMapping/>
  </p:clrMapOvr>
  <p:transition advTm="4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 Rounded MT Bold" panose="020F0704030504030204" pitchFamily="34" charset="0"/>
              </a:rPr>
              <a:t>Starting The Interview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420624" indent="-384048">
              <a:buFont typeface="Wingdings 2"/>
              <a:buChar char=""/>
              <a:defRPr/>
            </a:pPr>
            <a:r>
              <a:rPr lang="en-US" dirty="0">
                <a:latin typeface="Arial Rounded MT Bold" panose="020F0704030504030204" pitchFamily="34" charset="0"/>
              </a:rPr>
              <a:t>Be sure to arrive 10 to 15 minutes prior to the start of the interview</a:t>
            </a:r>
          </a:p>
          <a:p>
            <a:pPr marL="420624" indent="-384048">
              <a:buFont typeface="Wingdings 2"/>
              <a:buChar char=""/>
              <a:defRPr/>
            </a:pPr>
            <a:r>
              <a:rPr lang="en-US" dirty="0">
                <a:latin typeface="Arial Rounded MT Bold" panose="020F0704030504030204" pitchFamily="34" charset="0"/>
              </a:rPr>
              <a:t>Greet the interviewer with a firm handshake</a:t>
            </a:r>
          </a:p>
          <a:p>
            <a:pPr marL="420624" indent="-384048">
              <a:buFont typeface="Wingdings 2"/>
              <a:buChar char=""/>
              <a:defRPr/>
            </a:pPr>
            <a:r>
              <a:rPr lang="en-US" dirty="0">
                <a:latin typeface="Arial Rounded MT Bold" panose="020F0704030504030204" pitchFamily="34" charset="0"/>
              </a:rPr>
              <a:t>Maintain good eye contact and posture</a:t>
            </a:r>
          </a:p>
          <a:p>
            <a:pPr marL="420624" indent="-384048">
              <a:buFont typeface="Wingdings 2"/>
              <a:buChar char=""/>
              <a:defRPr/>
            </a:pPr>
            <a:r>
              <a:rPr lang="en-US" dirty="0">
                <a:latin typeface="Arial Rounded MT Bold" panose="020F0704030504030204" pitchFamily="34" charset="0"/>
              </a:rPr>
              <a:t>Make sure you are energetic and enthusiastic</a:t>
            </a:r>
          </a:p>
          <a:p>
            <a:pPr marL="420624" indent="-384048">
              <a:buFont typeface="Wingdings 2"/>
              <a:buChar char=""/>
              <a:defRPr/>
            </a:pPr>
            <a:r>
              <a:rPr lang="en-US" dirty="0">
                <a:latin typeface="Arial Rounded MT Bold" panose="020F0704030504030204" pitchFamily="34" charset="0"/>
              </a:rPr>
              <a:t>Speak clearly and articulate </a:t>
            </a:r>
          </a:p>
        </p:txBody>
      </p:sp>
      <p:pic>
        <p:nvPicPr>
          <p:cNvPr id="14340" name="Picture 3" descr="C:\Documents and Settings\squeene\Local Settings\Temporary Internet Files\Content.IE5\TC8HAB1N\MPj04308030000[1]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18151" y="3366756"/>
            <a:ext cx="3962400" cy="3048000"/>
          </a:xfrm>
        </p:spPr>
      </p:pic>
      <p:pic>
        <p:nvPicPr>
          <p:cNvPr id="5" name="Picture 6" descr="Image result for interview skill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799" y="511785"/>
            <a:ext cx="3989751" cy="297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00965"/>
      </p:ext>
    </p:extLst>
  </p:cSld>
  <p:clrMapOvr>
    <a:masterClrMapping/>
  </p:clrMapOvr>
  <p:transition advTm="14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Arial Rounded MT Bold" panose="020F0704030504030204" pitchFamily="34" charset="0"/>
              </a:rPr>
              <a:t>Standard Interview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 Rounded MT Bold" panose="020F0704030504030204" pitchFamily="34" charset="0"/>
              </a:rPr>
              <a:t>Would you tell me about yourself?</a:t>
            </a:r>
          </a:p>
          <a:p>
            <a:pPr eaLnBrk="1" hangingPunct="1"/>
            <a:r>
              <a:rPr lang="en-US" dirty="0">
                <a:latin typeface="Arial Rounded MT Bold" panose="020F0704030504030204" pitchFamily="34" charset="0"/>
              </a:rPr>
              <a:t>What is your greatest strength?</a:t>
            </a:r>
          </a:p>
          <a:p>
            <a:pPr eaLnBrk="1" hangingPunct="1"/>
            <a:r>
              <a:rPr lang="en-US" dirty="0">
                <a:latin typeface="Arial Rounded MT Bold" panose="020F0704030504030204" pitchFamily="34" charset="0"/>
              </a:rPr>
              <a:t>What is your greatest weakness?</a:t>
            </a:r>
          </a:p>
          <a:p>
            <a:pPr eaLnBrk="1" hangingPunct="1"/>
            <a:r>
              <a:rPr lang="en-US" dirty="0">
                <a:latin typeface="Arial Rounded MT Bold" panose="020F0704030504030204" pitchFamily="34" charset="0"/>
              </a:rPr>
              <a:t>Where do you see yourself in 5 years?</a:t>
            </a:r>
          </a:p>
          <a:p>
            <a:pPr eaLnBrk="1" hangingPunct="1"/>
            <a:r>
              <a:rPr lang="en-US" dirty="0">
                <a:latin typeface="Arial Rounded MT Bold" panose="020F0704030504030204" pitchFamily="34" charset="0"/>
              </a:rPr>
              <a:t>What about this position do you find most appealing?</a:t>
            </a:r>
          </a:p>
          <a:p>
            <a:pPr eaLnBrk="1" hangingPunct="1"/>
            <a:r>
              <a:rPr lang="en-US" dirty="0">
                <a:latin typeface="Arial Rounded MT Bold" panose="020F0704030504030204" pitchFamily="34" charset="0"/>
              </a:rPr>
              <a:t>Why do you want to work for our company?</a:t>
            </a:r>
          </a:p>
          <a:p>
            <a:pPr eaLnBrk="1" hangingPunct="1"/>
            <a:r>
              <a:rPr lang="en-US" dirty="0">
                <a:latin typeface="Arial Rounded MT Bold" panose="020F0704030504030204" pitchFamily="34" charset="0"/>
              </a:rPr>
              <a:t>Why should we hire you?</a:t>
            </a:r>
          </a:p>
        </p:txBody>
      </p:sp>
    </p:spTree>
    <p:extLst>
      <p:ext uri="{BB962C8B-B14F-4D97-AF65-F5344CB8AC3E}">
        <p14:creationId xmlns:p14="http://schemas.microsoft.com/office/powerpoint/2010/main" val="3059363239"/>
      </p:ext>
    </p:extLst>
  </p:cSld>
  <p:clrMapOvr>
    <a:masterClrMapping/>
  </p:clrMapOvr>
  <p:transition advTm="1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Arial Rounded MT Bold" panose="020F0704030504030204" pitchFamily="34" charset="0"/>
              </a:rPr>
              <a:t>Ask Questions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What are your expectations of the employees in your company?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What are the strengths and weaknesses of your organization?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Describe a typical day on the job in this position.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Avoid asking questions about salary and benefits.</a:t>
            </a:r>
          </a:p>
        </p:txBody>
      </p:sp>
      <p:pic>
        <p:nvPicPr>
          <p:cNvPr id="21508" name="Picture 4" descr="MCj04348590000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228600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MCj04348590000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28600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22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638BE-F0F9-41D4-A968-B1A6D473EA1A}" type="slidenum">
              <a:rPr lang="en-US">
                <a:latin typeface="Arial Rounded MT Bold" panose="020F0704030504030204" pitchFamily="34" charset="0"/>
              </a:rPr>
              <a:pPr/>
              <a:t>34</a:t>
            </a:fld>
            <a:endParaRPr lang="en-US">
              <a:latin typeface="Arial Rounded MT Bold" panose="020F0704030504030204" pitchFamily="34" charset="0"/>
            </a:endParaRPr>
          </a:p>
        </p:txBody>
      </p:sp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chemeClr val="bg2"/>
              </a:buClr>
              <a:buFont typeface="Wingdings" panose="05000000000000000000" pitchFamily="2" charset="2"/>
              <a:buNone/>
            </a:pPr>
            <a:r>
              <a:rPr lang="en-US" sz="4800" b="1" dirty="0">
                <a:latin typeface="Arial Rounded MT Bold" panose="020F0704030504030204" pitchFamily="34" charset="0"/>
              </a:rPr>
              <a:t>Graceful Exits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81070" y="1600201"/>
            <a:ext cx="9034530" cy="4403725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2075" tIns="46038" rIns="92075" bIns="46038" rtlCol="0">
            <a:normAutofit/>
          </a:bodyPr>
          <a:lstStyle/>
          <a:p>
            <a:pPr>
              <a:buSzTx/>
              <a:buFont typeface="Wingdings" panose="05000000000000000000" pitchFamily="2" charset="2"/>
              <a:buChar char="§"/>
            </a:pPr>
            <a:r>
              <a:rPr lang="en-US" b="1" dirty="0">
                <a:latin typeface="Arial Rounded MT Bold" panose="020F0704030504030204" pitchFamily="34" charset="0"/>
              </a:rPr>
              <a:t> </a:t>
            </a:r>
            <a:r>
              <a:rPr lang="en-US" dirty="0">
                <a:latin typeface="Arial Rounded MT Bold" panose="020F0704030504030204" pitchFamily="34" charset="0"/>
              </a:rPr>
              <a:t>Thank you for your time</a:t>
            </a:r>
          </a:p>
          <a:p>
            <a:pPr>
              <a:buSzTx/>
              <a:buFont typeface="Wingdings" panose="05000000000000000000" pitchFamily="2" charset="2"/>
              <a:buChar char="§"/>
            </a:pPr>
            <a:r>
              <a:rPr lang="en-US" dirty="0">
                <a:latin typeface="Arial Rounded MT Bold" panose="020F0704030504030204" pitchFamily="34" charset="0"/>
              </a:rPr>
              <a:t>  I appreciate it</a:t>
            </a:r>
          </a:p>
          <a:p>
            <a:pPr>
              <a:buSzTx/>
              <a:buFont typeface="Wingdings" panose="05000000000000000000" pitchFamily="2" charset="2"/>
              <a:buChar char="§"/>
            </a:pPr>
            <a:r>
              <a:rPr lang="en-US" dirty="0">
                <a:latin typeface="Arial Rounded MT Bold" panose="020F0704030504030204" pitchFamily="34" charset="0"/>
              </a:rPr>
              <a:t>  I will be looking forward to hearing from you</a:t>
            </a:r>
          </a:p>
        </p:txBody>
      </p:sp>
    </p:spTree>
    <p:extLst>
      <p:ext uri="{BB962C8B-B14F-4D97-AF65-F5344CB8AC3E}">
        <p14:creationId xmlns:p14="http://schemas.microsoft.com/office/powerpoint/2010/main" val="160252882"/>
      </p:ext>
    </p:extLst>
  </p:cSld>
  <p:clrMapOvr>
    <a:masterClrMapping/>
  </p:clrMapOvr>
  <p:transition spd="med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25003" y="365125"/>
            <a:ext cx="10928797" cy="1325563"/>
          </a:xfrm>
        </p:spPr>
        <p:txBody>
          <a:bodyPr/>
          <a:lstStyle/>
          <a:p>
            <a:pPr algn="ctr"/>
            <a:r>
              <a:rPr lang="en-US" b="1" dirty="0">
                <a:latin typeface="Arial Rounded MT Bold" panose="020F0704030504030204" pitchFamily="34" charset="0"/>
              </a:rPr>
              <a:t>After the Interview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5003" y="1825625"/>
            <a:ext cx="10928797" cy="4351338"/>
          </a:xfrm>
        </p:spPr>
        <p:txBody>
          <a:bodyPr/>
          <a:lstStyle/>
          <a:p>
            <a:r>
              <a:rPr lang="en-US">
                <a:latin typeface="Arial Rounded MT Bold" panose="020F0704030504030204" pitchFamily="34" charset="0"/>
              </a:rPr>
              <a:t>Evaluate your performance</a:t>
            </a:r>
          </a:p>
          <a:p>
            <a:r>
              <a:rPr lang="en-US">
                <a:latin typeface="Arial Rounded MT Bold" panose="020F0704030504030204" pitchFamily="34" charset="0"/>
              </a:rPr>
              <a:t>Send a thank-you note within 24 hours</a:t>
            </a:r>
          </a:p>
          <a:p>
            <a:r>
              <a:rPr lang="en-US">
                <a:latin typeface="Arial Rounded MT Bold" panose="020F0704030504030204" pitchFamily="34" charset="0"/>
              </a:rPr>
              <a:t>Keep records of important dates and details for the follow-up</a:t>
            </a:r>
          </a:p>
        </p:txBody>
      </p:sp>
      <p:pic>
        <p:nvPicPr>
          <p:cNvPr id="23556" name="Picture 4" descr="MCj04326640000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821" y="3505200"/>
            <a:ext cx="3009379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9009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013" y="217854"/>
            <a:ext cx="6422291" cy="642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2659" y="2570443"/>
            <a:ext cx="10515600" cy="1325563"/>
          </a:xfrm>
        </p:spPr>
        <p:txBody>
          <a:bodyPr/>
          <a:lstStyle/>
          <a:p>
            <a:r>
              <a:rPr lang="en-US" dirty="0"/>
              <a:t>ANY QUESTIONS?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69223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263A6F-6D6D-447A-AFA4-DFC077CB5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1319212"/>
            <a:ext cx="596265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37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MCj0231746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820" y="3987761"/>
            <a:ext cx="2895600" cy="275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717178" y="401291"/>
            <a:ext cx="6153196" cy="1325563"/>
          </a:xfrm>
        </p:spPr>
        <p:txBody>
          <a:bodyPr/>
          <a:lstStyle/>
          <a:p>
            <a:r>
              <a:rPr lang="en-US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Rounded MT Bold" panose="020F0704030504030204" pitchFamily="34" charset="0"/>
              </a:rPr>
              <a:t>Facts of Interviewing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A2E969F-6ED2-42B1-84F7-F2209B4FFF97}"/>
              </a:ext>
            </a:extLst>
          </p:cNvPr>
          <p:cNvSpPr/>
          <p:nvPr/>
        </p:nvSpPr>
        <p:spPr>
          <a:xfrm rot="596627">
            <a:off x="6709352" y="1549163"/>
            <a:ext cx="5281286" cy="1325564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2000" dirty="0">
                <a:latin typeface="Arial Rounded MT Bold" panose="020F0704030504030204" pitchFamily="34" charset="0"/>
              </a:rPr>
              <a:t>Interviews are the most widely used process for screening job applicants.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EF80692-069C-4574-9655-1E3B5F14DCAD}"/>
              </a:ext>
            </a:extLst>
          </p:cNvPr>
          <p:cNvSpPr/>
          <p:nvPr/>
        </p:nvSpPr>
        <p:spPr>
          <a:xfrm rot="20980491">
            <a:off x="1255099" y="2415582"/>
            <a:ext cx="5281286" cy="167488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2000" dirty="0">
                <a:latin typeface="Arial Rounded MT Bold" panose="020F0704030504030204" pitchFamily="34" charset="0"/>
              </a:rPr>
              <a:t>They provide the most direct information about a candidate’s background, personality, and skills.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B192984-0760-4391-999A-D64E2732681C}"/>
              </a:ext>
            </a:extLst>
          </p:cNvPr>
          <p:cNvSpPr/>
          <p:nvPr/>
        </p:nvSpPr>
        <p:spPr>
          <a:xfrm rot="300567">
            <a:off x="3212237" y="4704516"/>
            <a:ext cx="5281286" cy="132556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sz="2000" dirty="0">
                <a:latin typeface="Arial Rounded MT Bold" panose="020F0704030504030204" pitchFamily="34" charset="0"/>
              </a:rPr>
              <a:t>The purpose of an interview is to receive a job offer.</a:t>
            </a:r>
          </a:p>
        </p:txBody>
      </p:sp>
    </p:spTree>
    <p:extLst>
      <p:ext uri="{BB962C8B-B14F-4D97-AF65-F5344CB8AC3E}">
        <p14:creationId xmlns:p14="http://schemas.microsoft.com/office/powerpoint/2010/main" val="4248025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o Prepare for a Job Interview">
            <a:extLst>
              <a:ext uri="{FF2B5EF4-FFF2-40B4-BE49-F238E27FC236}">
                <a16:creationId xmlns:a16="http://schemas.microsoft.com/office/drawing/2014/main" id="{C533FD2C-5DF2-4FFA-A72F-675FB2AAE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18" y="0"/>
            <a:ext cx="1109382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636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D1BAABD8-A8A9-4C76-B3DC-73531F5274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46731" y="242047"/>
            <a:ext cx="8803340" cy="1855694"/>
          </a:xfrm>
        </p:spPr>
        <p:txBody>
          <a:bodyPr>
            <a:normAutofit/>
          </a:bodyPr>
          <a:lstStyle/>
          <a:p>
            <a:pPr algn="ctr"/>
            <a:r>
              <a:rPr lang="en-US" sz="50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Rounded MT Bold" panose="020F0704030504030204" pitchFamily="34" charset="0"/>
              </a:rPr>
              <a:t>Essentials of Pre-Interview Preparation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EA0B9F-BB3D-4BBB-913D-31146C4A9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51" y="1980918"/>
            <a:ext cx="6667500" cy="4429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95110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Rounded MT Bold" panose="020F0704030504030204" pitchFamily="34" charset="0"/>
              </a:rPr>
              <a:t>Know Yourself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2043953"/>
            <a:ext cx="10515600" cy="4133010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Employment objective and how it relates to the position and the employer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Educational background and how it relates to the position and the employer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Work experience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Abilities and skills</a:t>
            </a:r>
          </a:p>
          <a:p>
            <a:pPr marL="0" indent="0">
              <a:buNone/>
            </a:pPr>
            <a:r>
              <a:rPr lang="en-US" dirty="0">
                <a:latin typeface="Arial Rounded MT Bold" panose="020F0704030504030204" pitchFamily="34" charset="0"/>
              </a:rPr>
              <a:t>                   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                  Do Self-Assessment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                KNOW YOUR RESUME!</a:t>
            </a:r>
          </a:p>
        </p:txBody>
      </p:sp>
      <p:sp>
        <p:nvSpPr>
          <p:cNvPr id="2" name="Star: 6 Points 1">
            <a:extLst>
              <a:ext uri="{FF2B5EF4-FFF2-40B4-BE49-F238E27FC236}">
                <a16:creationId xmlns:a16="http://schemas.microsoft.com/office/drawing/2014/main" id="{5FAA4A7F-FBF2-41E5-B5BD-3F9032359D70}"/>
              </a:ext>
            </a:extLst>
          </p:cNvPr>
          <p:cNvSpPr/>
          <p:nvPr/>
        </p:nvSpPr>
        <p:spPr>
          <a:xfrm rot="20030664">
            <a:off x="7790473" y="3448309"/>
            <a:ext cx="3853426" cy="3381935"/>
          </a:xfrm>
          <a:prstGeom prst="star6">
            <a:avLst>
              <a:gd name="adj" fmla="val 27173"/>
              <a:gd name="hf" fmla="val 115470"/>
            </a:avLst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 typeface="Wingdings" panose="05000000000000000000" pitchFamily="2" charset="2"/>
              <a:buNone/>
            </a:pPr>
            <a:r>
              <a:rPr lang="en-US" sz="2000" i="1" dirty="0">
                <a:latin typeface="Arial Rounded MT Bold" panose="020F0704030504030204" pitchFamily="34" charset="0"/>
              </a:rPr>
              <a:t>Always be able to give examples!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049ACD-EC0D-426E-872E-A5D23A4BF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06" y="4814047"/>
            <a:ext cx="1739129" cy="20439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500EA3-63B5-4620-A8BB-F4D8A36A5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6382" y="-233958"/>
            <a:ext cx="3146612" cy="240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82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78106"/>
            <a:ext cx="10515600" cy="66712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Arial Rounded MT Bold" panose="020F0704030504030204" pitchFamily="34" charset="0"/>
              </a:rPr>
              <a:t>Know the Employer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2012" y="1358153"/>
            <a:ext cx="10721788" cy="357691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500" dirty="0">
                <a:latin typeface="Arial Rounded MT Bold" panose="020F0704030504030204" pitchFamily="34" charset="0"/>
              </a:rPr>
              <a:t>Research! Research! Research!</a:t>
            </a:r>
          </a:p>
          <a:p>
            <a:r>
              <a:rPr lang="en-US" sz="2500" b="1" dirty="0"/>
              <a:t>Research the Company</a:t>
            </a:r>
            <a:endParaRPr lang="en-US" sz="2500" dirty="0"/>
          </a:p>
          <a:p>
            <a:pPr marL="0" indent="0">
              <a:buNone/>
            </a:pPr>
            <a:r>
              <a:rPr lang="en-US" sz="2500" dirty="0"/>
              <a:t>   Understand the company's mission, values, culture, and recent news.</a:t>
            </a:r>
          </a:p>
          <a:p>
            <a:pPr marL="0" indent="0">
              <a:buNone/>
            </a:pPr>
            <a:r>
              <a:rPr lang="en-US" sz="2500" dirty="0"/>
              <a:t>   Tailor your responses to align with their goals.</a:t>
            </a:r>
          </a:p>
          <a:p>
            <a:r>
              <a:rPr lang="en-US" sz="2500" b="1" dirty="0"/>
              <a:t>Understand the Job Description</a:t>
            </a:r>
            <a:endParaRPr lang="en-US" sz="2500" dirty="0"/>
          </a:p>
          <a:p>
            <a:pPr marL="0" indent="0">
              <a:buNone/>
            </a:pPr>
            <a:r>
              <a:rPr lang="en-US" sz="2500" dirty="0"/>
              <a:t>   Prepare specific examples of how your skills match the role.</a:t>
            </a:r>
          </a:p>
          <a:p>
            <a:r>
              <a:rPr lang="en-US" sz="2500" b="1" dirty="0"/>
              <a:t>Questions for the Interviewer</a:t>
            </a:r>
            <a:endParaRPr lang="en-US" sz="2500" dirty="0"/>
          </a:p>
          <a:p>
            <a:pPr marL="0" indent="0">
              <a:buNone/>
            </a:pPr>
            <a:r>
              <a:rPr lang="en-US" sz="2500" dirty="0"/>
              <a:t>   Prepare thoughtful questions to ask the interviewer.</a:t>
            </a:r>
          </a:p>
          <a:p>
            <a:pPr marL="0" indent="0">
              <a:buNone/>
            </a:pPr>
            <a:r>
              <a:rPr lang="en-US" sz="2500" dirty="0"/>
              <a:t>   Shows your interest and engagement.</a:t>
            </a:r>
          </a:p>
        </p:txBody>
      </p:sp>
      <p:pic>
        <p:nvPicPr>
          <p:cNvPr id="2050" name="Picture 2" descr="5 things you need to know before the interview">
            <a:extLst>
              <a:ext uri="{FF2B5EF4-FFF2-40B4-BE49-F238E27FC236}">
                <a16:creationId xmlns:a16="http://schemas.microsoft.com/office/drawing/2014/main" id="{4599D9D5-B264-4ECE-BFFB-A38938E1B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06" b="9853"/>
          <a:stretch/>
        </p:blipFill>
        <p:spPr bwMode="auto">
          <a:xfrm>
            <a:off x="0" y="5082988"/>
            <a:ext cx="12192000" cy="189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943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 Rounded MT Bold" panose="020F0704030504030204" pitchFamily="34" charset="0"/>
              </a:rPr>
              <a:t>Interview Preparation</a:t>
            </a:r>
          </a:p>
        </p:txBody>
      </p:sp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C45C9149-2548-4DC9-8B25-D0FD64E3CC40}"/>
              </a:ext>
            </a:extLst>
          </p:cNvPr>
          <p:cNvSpPr/>
          <p:nvPr/>
        </p:nvSpPr>
        <p:spPr>
          <a:xfrm>
            <a:off x="739588" y="1690688"/>
            <a:ext cx="5432612" cy="1845888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a:endParaRP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23C7CCCC-27BD-442D-8BE0-80BA9B7DF192}"/>
              </a:ext>
            </a:extLst>
          </p:cNvPr>
          <p:cNvSpPr/>
          <p:nvPr/>
        </p:nvSpPr>
        <p:spPr>
          <a:xfrm>
            <a:off x="587187" y="4466012"/>
            <a:ext cx="4482353" cy="1845422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a:endParaRP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A429218C-52BA-4A94-B2F7-7DC129A40D21}"/>
              </a:ext>
            </a:extLst>
          </p:cNvPr>
          <p:cNvSpPr/>
          <p:nvPr/>
        </p:nvSpPr>
        <p:spPr>
          <a:xfrm>
            <a:off x="6911788" y="1825625"/>
            <a:ext cx="4666130" cy="1468904"/>
          </a:xfrm>
          <a:prstGeom prst="flowChartAlternateProcess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651647AF-3191-4CAB-A5A9-5F8076695971}"/>
              </a:ext>
            </a:extLst>
          </p:cNvPr>
          <p:cNvSpPr/>
          <p:nvPr/>
        </p:nvSpPr>
        <p:spPr>
          <a:xfrm>
            <a:off x="6790765" y="4235824"/>
            <a:ext cx="3966882" cy="2210081"/>
          </a:xfrm>
          <a:prstGeom prst="flowChartAlternate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rial Rounded MT Bold" panose="020F0704030504030204" pitchFamily="34" charset="0"/>
              </a:rPr>
              <a:t>Situational Knowledge</a:t>
            </a:r>
          </a:p>
          <a:p>
            <a:pPr lvl="1"/>
            <a:r>
              <a:rPr lang="en-US" sz="2200" dirty="0">
                <a:latin typeface="Arial Rounded MT Bold" panose="020F0704030504030204" pitchFamily="34" charset="0"/>
              </a:rPr>
              <a:t>Where/when the interview takes place</a:t>
            </a:r>
          </a:p>
          <a:p>
            <a:pPr lvl="1"/>
            <a:r>
              <a:rPr lang="en-US" sz="2200" dirty="0">
                <a:latin typeface="Arial Rounded MT Bold" panose="020F0704030504030204" pitchFamily="34" charset="0"/>
              </a:rPr>
              <a:t>Arrive 10 minutes early!</a:t>
            </a:r>
          </a:p>
          <a:p>
            <a:pPr lvl="1">
              <a:buFont typeface="Wingdings" panose="05000000000000000000" pitchFamily="2" charset="2"/>
              <a:buNone/>
            </a:pPr>
            <a:endParaRPr lang="en-US" sz="2200" dirty="0">
              <a:latin typeface="Arial Rounded MT Bold" panose="020F0704030504030204" pitchFamily="34" charset="0"/>
            </a:endParaRPr>
          </a:p>
          <a:p>
            <a:endParaRPr lang="en-US" sz="2400" dirty="0">
              <a:latin typeface="Arial Rounded MT Bold" panose="020F0704030504030204" pitchFamily="34" charset="0"/>
            </a:endParaRPr>
          </a:p>
          <a:p>
            <a:endParaRPr lang="en-US" sz="2400" dirty="0">
              <a:latin typeface="Arial Rounded MT Bold" panose="020F0704030504030204" pitchFamily="34" charset="0"/>
            </a:endParaRPr>
          </a:p>
          <a:p>
            <a:r>
              <a:rPr lang="en-US" sz="2400" dirty="0">
                <a:latin typeface="Arial Rounded MT Bold" panose="020F0704030504030204" pitchFamily="34" charset="0"/>
              </a:rPr>
              <a:t>Physical Preparation</a:t>
            </a:r>
          </a:p>
          <a:p>
            <a:pPr lvl="1"/>
            <a:r>
              <a:rPr lang="en-US" sz="2200" dirty="0">
                <a:latin typeface="Arial Rounded MT Bold" panose="020F0704030504030204" pitchFamily="34" charset="0"/>
              </a:rPr>
              <a:t>Get plenty of rest</a:t>
            </a:r>
          </a:p>
          <a:p>
            <a:pPr lvl="1"/>
            <a:r>
              <a:rPr lang="en-US" sz="2200" dirty="0">
                <a:latin typeface="Arial Rounded MT Bold" panose="020F0704030504030204" pitchFamily="34" charset="0"/>
              </a:rPr>
              <a:t>Gather Your Documents</a:t>
            </a:r>
          </a:p>
          <a:p>
            <a:pPr lvl="1"/>
            <a:r>
              <a:rPr lang="en-US" sz="2200" dirty="0">
                <a:latin typeface="Arial Rounded MT Bold" panose="020F0704030504030204" pitchFamily="34" charset="0"/>
              </a:rPr>
              <a:t>Dress for success</a:t>
            </a:r>
          </a:p>
          <a:p>
            <a:pPr lvl="1"/>
            <a:endParaRPr lang="en-US" sz="2200" dirty="0">
              <a:latin typeface="Arial Rounded MT Bold" panose="020F0704030504030204" pitchFamily="34" charset="0"/>
            </a:endParaRPr>
          </a:p>
          <a:p>
            <a:pPr lvl="1"/>
            <a:endParaRPr lang="en-US" sz="2200" dirty="0">
              <a:latin typeface="Arial Rounded MT Bold" panose="020F0704030504030204" pitchFamily="34" charset="0"/>
            </a:endParaRPr>
          </a:p>
          <a:p>
            <a:pPr marL="457200" lvl="1" indent="0">
              <a:buNone/>
            </a:pPr>
            <a:endParaRPr lang="en-US" sz="2200" dirty="0">
              <a:latin typeface="Arial Rounded MT Bold" panose="020F0704030504030204" pitchFamily="34" charset="0"/>
            </a:endParaRP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7010400" y="1960096"/>
            <a:ext cx="5181600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 Rounded MT Bold" panose="020F0704030504030204" pitchFamily="34" charset="0"/>
              </a:rPr>
              <a:t>Mental Preparation</a:t>
            </a:r>
          </a:p>
          <a:p>
            <a:pPr lvl="1"/>
            <a:r>
              <a:rPr lang="en-US" sz="2200" dirty="0">
                <a:latin typeface="Arial Rounded MT Bold" panose="020F0704030504030204" pitchFamily="34" charset="0"/>
              </a:rPr>
              <a:t>Confidence &amp; Mindset</a:t>
            </a:r>
          </a:p>
          <a:p>
            <a:pPr lvl="1"/>
            <a:r>
              <a:rPr lang="en-US" sz="2200" dirty="0">
                <a:latin typeface="Arial Rounded MT Bold" panose="020F0704030504030204" pitchFamily="34" charset="0"/>
              </a:rPr>
              <a:t>Practice a mock interview</a:t>
            </a:r>
          </a:p>
          <a:p>
            <a:pPr lvl="1">
              <a:buFont typeface="Wingdings" panose="05000000000000000000" pitchFamily="2" charset="2"/>
              <a:buNone/>
            </a:pPr>
            <a:endParaRPr lang="en-US" sz="2200" dirty="0">
              <a:latin typeface="Arial Rounded MT Bold" panose="020F0704030504030204" pitchFamily="34" charset="0"/>
            </a:endParaRPr>
          </a:p>
          <a:p>
            <a:endParaRPr lang="en-US" sz="2400" dirty="0">
              <a:latin typeface="Arial Rounded MT Bold" panose="020F0704030504030204" pitchFamily="34" charset="0"/>
            </a:endParaRPr>
          </a:p>
          <a:p>
            <a:endParaRPr lang="en-US" sz="2400" dirty="0">
              <a:latin typeface="Arial Rounded MT Bold" panose="020F0704030504030204" pitchFamily="34" charset="0"/>
            </a:endParaRPr>
          </a:p>
          <a:p>
            <a:r>
              <a:rPr lang="en-US" sz="2400" dirty="0">
                <a:latin typeface="Arial Rounded MT Bold" panose="020F0704030504030204" pitchFamily="34" charset="0"/>
              </a:rPr>
              <a:t>Written Preparation</a:t>
            </a:r>
          </a:p>
          <a:p>
            <a:pPr lvl="1"/>
            <a:r>
              <a:rPr lang="en-US" sz="2200" dirty="0">
                <a:latin typeface="Arial Rounded MT Bold" panose="020F0704030504030204" pitchFamily="34" charset="0"/>
              </a:rPr>
              <a:t>Take extra resumes, references, etc.</a:t>
            </a:r>
          </a:p>
          <a:p>
            <a:pPr lvl="1"/>
            <a:r>
              <a:rPr lang="en-US" sz="2200" dirty="0">
                <a:latin typeface="Arial Rounded MT Bold" panose="020F0704030504030204" pitchFamily="34" charset="0"/>
              </a:rPr>
              <a:t>Make notes</a:t>
            </a:r>
          </a:p>
          <a:p>
            <a:pPr lvl="1"/>
            <a:r>
              <a:rPr lang="en-US" sz="2200" dirty="0">
                <a:latin typeface="Arial Rounded MT Bold" panose="020F0704030504030204" pitchFamily="34" charset="0"/>
              </a:rPr>
              <a:t>Ask questions</a:t>
            </a:r>
          </a:p>
        </p:txBody>
      </p:sp>
    </p:spTree>
    <p:extLst>
      <p:ext uri="{BB962C8B-B14F-4D97-AF65-F5344CB8AC3E}">
        <p14:creationId xmlns:p14="http://schemas.microsoft.com/office/powerpoint/2010/main" val="2679265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1181</Words>
  <Application>Microsoft Office PowerPoint</Application>
  <PresentationFormat>Widescreen</PresentationFormat>
  <Paragraphs>231</Paragraphs>
  <Slides>37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Arial Rounded MT Bold</vt:lpstr>
      <vt:lpstr>Calibri</vt:lpstr>
      <vt:lpstr>Calibri Light</vt:lpstr>
      <vt:lpstr>TAB_Reginet</vt:lpstr>
      <vt:lpstr>Wingdings</vt:lpstr>
      <vt:lpstr>Wingdings 2</vt:lpstr>
      <vt:lpstr>Office Theme</vt:lpstr>
      <vt:lpstr>Interview  Skills and Techniques</vt:lpstr>
      <vt:lpstr>Objectives:</vt:lpstr>
      <vt:lpstr>What is an Interview?</vt:lpstr>
      <vt:lpstr>Facts of Interviewing</vt:lpstr>
      <vt:lpstr>PowerPoint Presentation</vt:lpstr>
      <vt:lpstr>Essentials of Pre-Interview Preparation</vt:lpstr>
      <vt:lpstr>Know Yourself</vt:lpstr>
      <vt:lpstr>Know the Employer</vt:lpstr>
      <vt:lpstr>Interview Preparation</vt:lpstr>
      <vt:lpstr>PowerPoint Presentation</vt:lpstr>
      <vt:lpstr>Grooming</vt:lpstr>
      <vt:lpstr>PowerPoint Presentation</vt:lpstr>
      <vt:lpstr>PowerPoint Presentation</vt:lpstr>
      <vt:lpstr>PowerPoint Presentation</vt:lpstr>
      <vt:lpstr>PowerPoint Presentation</vt:lpstr>
      <vt:lpstr>Types of Interviews</vt:lpstr>
      <vt:lpstr>Telephone Interviews</vt:lpstr>
      <vt:lpstr>Other Types  Of Interviews</vt:lpstr>
      <vt:lpstr>ETIQUETTES:</vt:lpstr>
      <vt:lpstr>5 Stages Interview Process</vt:lpstr>
      <vt:lpstr>Interview Process</vt:lpstr>
      <vt:lpstr>Interview Process</vt:lpstr>
      <vt:lpstr>STAR Technique</vt:lpstr>
      <vt:lpstr>Tips for Successful Interviewing</vt:lpstr>
      <vt:lpstr>Tips for Successful Interviewing</vt:lpstr>
      <vt:lpstr>Watch the Body Language</vt:lpstr>
      <vt:lpstr>Your Answers</vt:lpstr>
      <vt:lpstr>Qualities Employers Seek</vt:lpstr>
      <vt:lpstr>What creates a bad impression</vt:lpstr>
      <vt:lpstr>Interview preparation</vt:lpstr>
      <vt:lpstr>Starting The Interview</vt:lpstr>
      <vt:lpstr>Standard Interview Questions</vt:lpstr>
      <vt:lpstr>Ask Questions</vt:lpstr>
      <vt:lpstr>Graceful Exits</vt:lpstr>
      <vt:lpstr>After the Interview</vt:lpstr>
      <vt:lpstr>ANY 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Ganesasubramanian R</dc:creator>
  <cp:lastModifiedBy>MUSKAAN</cp:lastModifiedBy>
  <cp:revision>31</cp:revision>
  <dcterms:created xsi:type="dcterms:W3CDTF">2017-12-06T10:52:05Z</dcterms:created>
  <dcterms:modified xsi:type="dcterms:W3CDTF">2023-10-25T18:48:07Z</dcterms:modified>
</cp:coreProperties>
</file>